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70" r:id="rId6"/>
    <p:sldId id="258" r:id="rId7"/>
    <p:sldId id="259" r:id="rId8"/>
    <p:sldId id="260" r:id="rId9"/>
    <p:sldId id="273" r:id="rId10"/>
    <p:sldId id="272" r:id="rId11"/>
    <p:sldId id="261" r:id="rId12"/>
    <p:sldId id="262" r:id="rId13"/>
    <p:sldId id="276" r:id="rId14"/>
    <p:sldId id="265" r:id="rId15"/>
    <p:sldId id="267" r:id="rId16"/>
    <p:sldId id="268" r:id="rId17"/>
    <p:sldId id="275" r:id="rId18"/>
    <p:sldId id="277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0D25B-802D-4599-B206-A4BF94ABD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8DE861E-E273-4E0E-A1E2-778D3C99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96D8CF-0A2E-4550-8144-31E0D817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2FA5B0-561A-4AB6-ACC7-EA549DE1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E3C40C-97B6-4D8F-9964-FCCB0015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95887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32837-996D-4C70-AE4D-2E381E3C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7114874-A3DB-4B40-B0EC-D887D47AE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D536DC-76B9-4B2F-A9E4-BC087069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3BDCF5-4E97-40BC-AEAC-18EF8F64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B51175-98BD-433A-A565-1EAA4153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1319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B88009A-9117-4805-952C-32A4A03D1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950290-2AA4-4BEF-BE61-1F382E780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CB57A5-D065-4305-A202-24D74891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DFFE8D-F5EF-4F13-861A-1D6E6ED4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CB46F4-2A65-4FF8-9E3D-4FBA8F56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033478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/>
          <p:cNvSpPr/>
          <p:nvPr userDrawn="1"/>
        </p:nvSpPr>
        <p:spPr>
          <a:xfrm rot="16200000">
            <a:off x="11685271" y="584243"/>
            <a:ext cx="530860" cy="482600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636375" y="607284"/>
            <a:ext cx="628651" cy="436923"/>
          </a:xfrm>
          <a:prstGeom prst="rect">
            <a:avLst/>
          </a:prstGeom>
        </p:spPr>
        <p:txBody>
          <a:bodyPr vert="horz" wrap="square" lIns="12192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51621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84402-4C3D-4A65-99DF-31046D95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C92E6-DDF0-4FAC-82B4-4057DCDC8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F0F08B-51CF-40E3-95E7-952B1EC3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3F1D83-24CA-4147-9A03-8BA11CC3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08AEDE-7B26-4C12-A08B-FC926510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937323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68583-7A24-4AAD-A397-CF31A31F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9276788-9B42-4F9D-9EE6-CDE0D5486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C2A925-2D3D-4EDE-931F-FAC16DF5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5F0658-95F4-460E-9EDB-431AB281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0EF41-1561-462C-B551-E002D65B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16936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EA277-2644-4C30-9522-510D51E8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2CF5B8-B8CE-4CDD-9D2B-3F70F85E8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3EFD31-9A5A-48D8-8D01-5E60657F8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D20A0C1-56A5-4C39-BCDB-EE140E75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82188F-F682-429C-A121-B6B3E881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678DCF-43E9-4A11-8426-28E83B34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794636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61F71-7B6D-4F89-B7C4-1003FC38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19E1C0-6689-4A83-9108-BD1943471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1E24FB-6870-4982-B528-05E685488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2A4E3D2-55C9-4DA0-8394-F9472DD03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C4C9870-241A-4AD8-AC5C-D69411879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484FFCD-5ECC-4F1B-BA02-083EC5E1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B18C03B-66B2-4CB8-96E1-0081364B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ECE099A-4C5F-4BB2-99DD-E37E1590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14643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CDD7F-EA41-46B9-8070-14506FCC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5F9065C-989B-403A-AF6A-6778E6E9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15978FC-7FB4-4173-AECB-8728DB9C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1BE5763-1D83-4B04-83C0-22D23E34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32019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15ACAD2-5BC2-41D7-AD52-107F5B02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E78F07D-4C6F-4744-A151-571BCBEC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2DBD05F-A9B4-4321-8390-F4BDAFF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12016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ADAF0-8AF6-464D-AF66-294593E2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F67985-7B10-4929-8DFB-A2E01DC7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AC3963-5BDE-4CFB-BC65-34D34C243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58670-7F2A-4EAE-BF27-3CD9CBA2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29E5CC-4A98-4944-9FCA-37FC4D57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9B1F65-C325-458E-A95C-F39FFCAD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01603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032DE-B63F-4E25-B61A-1DCE7799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90E89E7-8965-4014-9676-C74F92CC7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A5C9CA9-65A6-4C59-B667-D476224C4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3459D-777C-4587-8248-53DF1ECE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2A1416-C1F9-48BC-ADBF-1E145C1F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BB5542A-19BC-4E44-AB8B-6B4D67BE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49958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D439B14-AF45-47B0-BFB7-E7A621CE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26709-830D-4603-ACA8-84F08B489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2852C6-8E2F-45A8-BAB1-640ADFB6A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868C0-17C7-4BE1-893F-A1330BCAEA18}" type="datetimeFigureOut">
              <a:rPr lang="uk-UA" smtClean="0"/>
              <a:t>24.04.2018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22E65F1-F808-4895-9153-C51C0F35F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CD349-74F5-4DD6-9A2B-E2E4DE414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962E-21CB-402F-9F6F-09BF68DB3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24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717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 ÐµÐ·ÑÐ»ÑÑÐ°Ñ Ð¿Ð¾ÑÑÐºÑ Ð·Ð¾Ð±ÑÐ°Ð¶ÐµÐ½Ñ Ð·Ð° Ð·Ð°Ð¿Ð¸ÑÐ¾Ð¼ &quot;anxiety and cognitive abilit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1" y="416222"/>
            <a:ext cx="4059586" cy="28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 ÐµÐ·ÑÐ»ÑÑÐ°Ñ Ð¿Ð¾ÑÑÐºÑ Ð·Ð¾Ð±ÑÐ°Ð¶ÐµÐ½Ñ Ð·Ð° Ð·Ð°Ð¿Ð¸ÑÐ¾Ð¼ &quot;anxiety and cognitive ability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8" y="3315929"/>
            <a:ext cx="5052044" cy="336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761248" y="1910679"/>
            <a:ext cx="2453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761248" y="4445619"/>
            <a:ext cx="2453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83911" y="2204936"/>
            <a:ext cx="2207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Тривога і негативні очікування знижують пізнавальні функції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402675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987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488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01834"/>
              </p:ext>
            </p:extLst>
          </p:nvPr>
        </p:nvGraphicFramePr>
        <p:xfrm>
          <a:off x="830318" y="157661"/>
          <a:ext cx="10625958" cy="65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979">
                  <a:extLst>
                    <a:ext uri="{9D8B030D-6E8A-4147-A177-3AD203B41FA5}">
                      <a16:colId xmlns:a16="http://schemas.microsoft.com/office/drawing/2014/main" val="2642355620"/>
                    </a:ext>
                  </a:extLst>
                </a:gridCol>
                <a:gridCol w="5312979">
                  <a:extLst>
                    <a:ext uri="{9D8B030D-6E8A-4147-A177-3AD203B41FA5}">
                      <a16:colId xmlns:a16="http://schemas.microsoft.com/office/drawing/2014/main" val="2886503155"/>
                    </a:ext>
                  </a:extLst>
                </a:gridCol>
              </a:tblGrid>
              <a:tr h="514251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Стара парадигма</a:t>
                      </a:r>
                      <a:endParaRPr lang="uk-UA" sz="28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Нова парадигма</a:t>
                      </a:r>
                      <a:endParaRPr lang="uk-UA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93443"/>
                  </a:ext>
                </a:extLst>
              </a:tr>
              <a:tr h="51425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Предметно орієнтована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Орієнтована</a:t>
                      </a:r>
                      <a:r>
                        <a:rPr lang="uk-UA" b="1" baseline="0" dirty="0" smtClean="0"/>
                        <a:t> на особистість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692273"/>
                  </a:ext>
                </a:extLst>
              </a:tr>
              <a:tr h="61537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Фронтальна передача знань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Активне залучення / учні беруть участь у виробленні знань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596413"/>
                  </a:ext>
                </a:extLst>
              </a:tr>
              <a:tr h="51425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Змагальний індивідуалізм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Співпраця, групове навчання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922892"/>
                  </a:ext>
                </a:extLst>
              </a:tr>
              <a:tr h="51425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Стандартизований набір </a:t>
                      </a:r>
                      <a:r>
                        <a:rPr lang="uk-UA" b="1" dirty="0" err="1" smtClean="0"/>
                        <a:t>компетентностей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Орієнтованість на персональний </a:t>
                      </a:r>
                      <a:r>
                        <a:rPr lang="uk-UA" b="1" baseline="0" dirty="0" smtClean="0"/>
                        <a:t>запит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875209"/>
                  </a:ext>
                </a:extLst>
              </a:tr>
              <a:tr h="615370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Запам</a:t>
                      </a:r>
                      <a:r>
                        <a:rPr lang="en-US" b="1" dirty="0" smtClean="0"/>
                        <a:t>’</a:t>
                      </a:r>
                      <a:r>
                        <a:rPr lang="uk-UA" b="1" dirty="0" err="1" smtClean="0"/>
                        <a:t>ятовування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Розвиток навичок мислення.</a:t>
                      </a:r>
                      <a:r>
                        <a:rPr lang="uk-UA" b="1" baseline="0" dirty="0" smtClean="0"/>
                        <a:t> Як результат – людина, здатна мислити незалежно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078031"/>
                  </a:ext>
                </a:extLst>
              </a:tr>
              <a:tr h="51425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Інформація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Цінності і навички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520837"/>
                  </a:ext>
                </a:extLst>
              </a:tr>
              <a:tr h="51425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Абстрактні знання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Експериментування</a:t>
                      </a:r>
                      <a:r>
                        <a:rPr lang="uk-UA" b="1" baseline="0" dirty="0" smtClean="0"/>
                        <a:t> і життєвість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140035"/>
                  </a:ext>
                </a:extLst>
              </a:tr>
              <a:tr h="514251">
                <a:tc>
                  <a:txBody>
                    <a:bodyPr/>
                    <a:lstStyle/>
                    <a:p>
                      <a:r>
                        <a:rPr lang="uk-UA" b="1" baseline="0" dirty="0" smtClean="0"/>
                        <a:t> механістичний навчальний простів / редукціонізм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Органічний</a:t>
                      </a:r>
                      <a:r>
                        <a:rPr lang="uk-UA" b="1" baseline="0" dirty="0" smtClean="0"/>
                        <a:t> (ландшафтний) навчальний простір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211913"/>
                  </a:ext>
                </a:extLst>
              </a:tr>
              <a:tr h="51425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Розділення на предметні галузі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міждисциплінарність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647454"/>
                  </a:ext>
                </a:extLst>
              </a:tr>
              <a:tr h="51425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Розвиток раціонального інтелекту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Розвиток цілої особистості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517281"/>
                  </a:ext>
                </a:extLst>
              </a:tr>
              <a:tr h="61537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Заснована на примусу</a:t>
                      </a:r>
                    </a:p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Заснована</a:t>
                      </a:r>
                      <a:r>
                        <a:rPr lang="uk-UA" b="1" baseline="0" dirty="0" smtClean="0"/>
                        <a:t> на позитивній мотивації та емпатії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82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539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356" y="122664"/>
            <a:ext cx="511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Індивідуальний освітня траєкторія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090581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1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27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Індивідуальний освітній </a:t>
            </a:r>
            <a:r>
              <a:rPr lang="uk-UA" dirty="0" err="1" smtClean="0"/>
              <a:t>профайл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«Силові лінії»</a:t>
            </a:r>
            <a:endParaRPr lang="en-US" dirty="0"/>
          </a:p>
        </p:txBody>
      </p:sp>
      <p:sp>
        <p:nvSpPr>
          <p:cNvPr id="3201" name="Freeform 129"/>
          <p:cNvSpPr>
            <a:spLocks/>
          </p:cNvSpPr>
          <p:nvPr/>
        </p:nvSpPr>
        <p:spPr bwMode="auto">
          <a:xfrm>
            <a:off x="4999166" y="3957898"/>
            <a:ext cx="2950945" cy="1915183"/>
          </a:xfrm>
          <a:custGeom>
            <a:avLst/>
            <a:gdLst/>
            <a:ahLst/>
            <a:cxnLst>
              <a:cxn ang="0">
                <a:pos x="833" y="282"/>
              </a:cxn>
              <a:cxn ang="0">
                <a:pos x="382" y="311"/>
              </a:cxn>
              <a:cxn ang="0">
                <a:pos x="138" y="0"/>
              </a:cxn>
              <a:cxn ang="0">
                <a:pos x="1" y="81"/>
              </a:cxn>
              <a:cxn ang="0">
                <a:pos x="331" y="456"/>
              </a:cxn>
              <a:cxn ang="0">
                <a:pos x="825" y="361"/>
              </a:cxn>
              <a:cxn ang="0">
                <a:pos x="833" y="282"/>
              </a:cxn>
            </a:cxnLst>
            <a:rect l="0" t="0" r="r" b="b"/>
            <a:pathLst>
              <a:path w="836" h="542">
                <a:moveTo>
                  <a:pt x="833" y="282"/>
                </a:moveTo>
                <a:cubicBezTo>
                  <a:pt x="746" y="366"/>
                  <a:pt x="570" y="366"/>
                  <a:pt x="382" y="311"/>
                </a:cubicBezTo>
                <a:cubicBezTo>
                  <a:pt x="216" y="263"/>
                  <a:pt x="144" y="103"/>
                  <a:pt x="138" y="0"/>
                </a:cubicBezTo>
                <a:cubicBezTo>
                  <a:pt x="119" y="19"/>
                  <a:pt x="0" y="54"/>
                  <a:pt x="1" y="81"/>
                </a:cubicBezTo>
                <a:cubicBezTo>
                  <a:pt x="2" y="138"/>
                  <a:pt x="107" y="371"/>
                  <a:pt x="331" y="456"/>
                </a:cubicBezTo>
                <a:cubicBezTo>
                  <a:pt x="556" y="542"/>
                  <a:pt x="777" y="499"/>
                  <a:pt x="825" y="361"/>
                </a:cubicBezTo>
                <a:cubicBezTo>
                  <a:pt x="834" y="336"/>
                  <a:pt x="836" y="309"/>
                  <a:pt x="833" y="2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202" name="Freeform 130"/>
          <p:cNvSpPr>
            <a:spLocks/>
          </p:cNvSpPr>
          <p:nvPr/>
        </p:nvSpPr>
        <p:spPr bwMode="auto">
          <a:xfrm>
            <a:off x="6169386" y="2184400"/>
            <a:ext cx="1157905" cy="3180573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0" y="19"/>
              </a:cxn>
              <a:cxn ang="0">
                <a:pos x="181" y="451"/>
              </a:cxn>
              <a:cxn ang="0">
                <a:pos x="0" y="884"/>
              </a:cxn>
              <a:cxn ang="0">
                <a:pos x="74" y="903"/>
              </a:cxn>
              <a:cxn ang="0">
                <a:pos x="328" y="451"/>
              </a:cxn>
              <a:cxn ang="0">
                <a:pos x="74" y="0"/>
              </a:cxn>
            </a:cxnLst>
            <a:rect l="0" t="0" r="r" b="b"/>
            <a:pathLst>
              <a:path w="328" h="903">
                <a:moveTo>
                  <a:pt x="74" y="0"/>
                </a:moveTo>
                <a:cubicBezTo>
                  <a:pt x="48" y="0"/>
                  <a:pt x="23" y="7"/>
                  <a:pt x="0" y="19"/>
                </a:cubicBezTo>
                <a:cubicBezTo>
                  <a:pt x="105" y="75"/>
                  <a:pt x="181" y="248"/>
                  <a:pt x="181" y="451"/>
                </a:cubicBezTo>
                <a:cubicBezTo>
                  <a:pt x="181" y="655"/>
                  <a:pt x="105" y="827"/>
                  <a:pt x="0" y="884"/>
                </a:cubicBezTo>
                <a:cubicBezTo>
                  <a:pt x="23" y="896"/>
                  <a:pt x="48" y="903"/>
                  <a:pt x="74" y="903"/>
                </a:cubicBezTo>
                <a:cubicBezTo>
                  <a:pt x="214" y="903"/>
                  <a:pt x="328" y="701"/>
                  <a:pt x="328" y="451"/>
                </a:cubicBezTo>
                <a:cubicBezTo>
                  <a:pt x="328" y="202"/>
                  <a:pt x="214" y="0"/>
                  <a:pt x="7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203" name="Freeform 131"/>
          <p:cNvSpPr>
            <a:spLocks/>
          </p:cNvSpPr>
          <p:nvPr/>
        </p:nvSpPr>
        <p:spPr bwMode="auto">
          <a:xfrm>
            <a:off x="3934089" y="3005194"/>
            <a:ext cx="3024232" cy="2120381"/>
          </a:xfrm>
          <a:custGeom>
            <a:avLst/>
            <a:gdLst/>
            <a:ahLst/>
            <a:cxnLst>
              <a:cxn ang="0">
                <a:pos x="60" y="541"/>
              </a:cxn>
              <a:cxn ang="0">
                <a:pos x="109" y="602"/>
              </a:cxn>
              <a:cxn ang="0">
                <a:pos x="405" y="246"/>
              </a:cxn>
              <a:cxn ang="0">
                <a:pos x="857" y="231"/>
              </a:cxn>
              <a:cxn ang="0">
                <a:pos x="842" y="153"/>
              </a:cxn>
              <a:cxn ang="0">
                <a:pos x="342" y="107"/>
              </a:cxn>
              <a:cxn ang="0">
                <a:pos x="60" y="541"/>
              </a:cxn>
            </a:cxnLst>
            <a:rect l="0" t="0" r="r" b="b"/>
            <a:pathLst>
              <a:path w="858" h="602">
                <a:moveTo>
                  <a:pt x="60" y="541"/>
                </a:moveTo>
                <a:cubicBezTo>
                  <a:pt x="71" y="565"/>
                  <a:pt x="88" y="586"/>
                  <a:pt x="109" y="602"/>
                </a:cubicBezTo>
                <a:cubicBezTo>
                  <a:pt x="112" y="480"/>
                  <a:pt x="229" y="334"/>
                  <a:pt x="405" y="246"/>
                </a:cubicBezTo>
                <a:cubicBezTo>
                  <a:pt x="581" y="159"/>
                  <a:pt x="763" y="156"/>
                  <a:pt x="857" y="231"/>
                </a:cubicBezTo>
                <a:cubicBezTo>
                  <a:pt x="858" y="203"/>
                  <a:pt x="853" y="177"/>
                  <a:pt x="842" y="153"/>
                </a:cubicBezTo>
                <a:cubicBezTo>
                  <a:pt x="781" y="20"/>
                  <a:pt x="557" y="0"/>
                  <a:pt x="342" y="107"/>
                </a:cubicBezTo>
                <a:cubicBezTo>
                  <a:pt x="126" y="214"/>
                  <a:pt x="0" y="408"/>
                  <a:pt x="60" y="54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204" name="Freeform 132"/>
          <p:cNvSpPr>
            <a:spLocks/>
          </p:cNvSpPr>
          <p:nvPr/>
        </p:nvSpPr>
        <p:spPr bwMode="auto">
          <a:xfrm>
            <a:off x="4144172" y="4705407"/>
            <a:ext cx="2687120" cy="1236076"/>
          </a:xfrm>
          <a:custGeom>
            <a:avLst/>
            <a:gdLst/>
            <a:ahLst/>
            <a:cxnLst>
              <a:cxn ang="0">
                <a:pos x="762" y="0"/>
              </a:cxn>
              <a:cxn ang="0">
                <a:pos x="546" y="12"/>
              </a:cxn>
              <a:cxn ang="0">
                <a:pos x="582" y="58"/>
              </a:cxn>
              <a:cxn ang="0">
                <a:pos x="501" y="105"/>
              </a:cxn>
              <a:cxn ang="0">
                <a:pos x="49" y="120"/>
              </a:cxn>
              <a:cxn ang="0">
                <a:pos x="0" y="57"/>
              </a:cxn>
              <a:cxn ang="0">
                <a:pos x="64" y="198"/>
              </a:cxn>
              <a:cxn ang="0">
                <a:pos x="564" y="244"/>
              </a:cxn>
              <a:cxn ang="0">
                <a:pos x="675" y="176"/>
              </a:cxn>
              <a:cxn ang="0">
                <a:pos x="709" y="220"/>
              </a:cxn>
              <a:cxn ang="0">
                <a:pos x="762" y="0"/>
              </a:cxn>
            </a:cxnLst>
            <a:rect l="0" t="0" r="r" b="b"/>
            <a:pathLst>
              <a:path w="762" h="351">
                <a:moveTo>
                  <a:pt x="762" y="0"/>
                </a:moveTo>
                <a:cubicBezTo>
                  <a:pt x="546" y="12"/>
                  <a:pt x="546" y="12"/>
                  <a:pt x="546" y="12"/>
                </a:cubicBezTo>
                <a:cubicBezTo>
                  <a:pt x="582" y="58"/>
                  <a:pt x="582" y="58"/>
                  <a:pt x="582" y="58"/>
                </a:cubicBezTo>
                <a:cubicBezTo>
                  <a:pt x="556" y="75"/>
                  <a:pt x="529" y="91"/>
                  <a:pt x="501" y="105"/>
                </a:cubicBezTo>
                <a:cubicBezTo>
                  <a:pt x="324" y="192"/>
                  <a:pt x="142" y="195"/>
                  <a:pt x="49" y="120"/>
                </a:cubicBezTo>
                <a:cubicBezTo>
                  <a:pt x="13" y="87"/>
                  <a:pt x="0" y="57"/>
                  <a:pt x="0" y="57"/>
                </a:cubicBezTo>
                <a:cubicBezTo>
                  <a:pt x="0" y="57"/>
                  <a:pt x="57" y="184"/>
                  <a:pt x="64" y="198"/>
                </a:cubicBezTo>
                <a:cubicBezTo>
                  <a:pt x="124" y="331"/>
                  <a:pt x="348" y="351"/>
                  <a:pt x="564" y="244"/>
                </a:cubicBezTo>
                <a:cubicBezTo>
                  <a:pt x="604" y="224"/>
                  <a:pt x="641" y="201"/>
                  <a:pt x="675" y="176"/>
                </a:cubicBezTo>
                <a:cubicBezTo>
                  <a:pt x="709" y="220"/>
                  <a:pt x="709" y="220"/>
                  <a:pt x="709" y="220"/>
                </a:cubicBezTo>
                <a:lnTo>
                  <a:pt x="762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  <a:gs pos="100000">
                <a:schemeClr val="accent3"/>
              </a:gs>
            </a:gsLst>
            <a:lin ang="21594000" scaled="0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205" name="Freeform 133"/>
          <p:cNvSpPr>
            <a:spLocks/>
          </p:cNvSpPr>
          <p:nvPr/>
        </p:nvSpPr>
        <p:spPr bwMode="auto">
          <a:xfrm>
            <a:off x="5888359" y="2975879"/>
            <a:ext cx="2369552" cy="2262067"/>
          </a:xfrm>
          <a:custGeom>
            <a:avLst/>
            <a:gdLst/>
            <a:ahLst/>
            <a:cxnLst>
              <a:cxn ang="0">
                <a:pos x="305" y="91"/>
              </a:cxn>
              <a:cxn ang="0">
                <a:pos x="181" y="57"/>
              </a:cxn>
              <a:cxn ang="0">
                <a:pos x="187" y="0"/>
              </a:cxn>
              <a:cxn ang="0">
                <a:pos x="0" y="114"/>
              </a:cxn>
              <a:cxn ang="0">
                <a:pos x="160" y="267"/>
              </a:cxn>
              <a:cxn ang="0">
                <a:pos x="166" y="209"/>
              </a:cxn>
              <a:cxn ang="0">
                <a:pos x="255" y="236"/>
              </a:cxn>
              <a:cxn ang="0">
                <a:pos x="582" y="561"/>
              </a:cxn>
              <a:cxn ang="0">
                <a:pos x="573" y="642"/>
              </a:cxn>
              <a:cxn ang="0">
                <a:pos x="625" y="496"/>
              </a:cxn>
              <a:cxn ang="0">
                <a:pos x="305" y="91"/>
              </a:cxn>
            </a:cxnLst>
            <a:rect l="0" t="0" r="r" b="b"/>
            <a:pathLst>
              <a:path w="673" h="642">
                <a:moveTo>
                  <a:pt x="305" y="91"/>
                </a:moveTo>
                <a:cubicBezTo>
                  <a:pt x="264" y="75"/>
                  <a:pt x="222" y="64"/>
                  <a:pt x="181" y="57"/>
                </a:cubicBezTo>
                <a:cubicBezTo>
                  <a:pt x="187" y="0"/>
                  <a:pt x="187" y="0"/>
                  <a:pt x="187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160" y="267"/>
                  <a:pt x="160" y="267"/>
                  <a:pt x="160" y="267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95" y="215"/>
                  <a:pt x="225" y="224"/>
                  <a:pt x="255" y="236"/>
                </a:cubicBezTo>
                <a:cubicBezTo>
                  <a:pt x="438" y="306"/>
                  <a:pt x="567" y="439"/>
                  <a:pt x="582" y="561"/>
                </a:cubicBezTo>
                <a:cubicBezTo>
                  <a:pt x="584" y="611"/>
                  <a:pt x="573" y="642"/>
                  <a:pt x="573" y="642"/>
                </a:cubicBezTo>
                <a:cubicBezTo>
                  <a:pt x="573" y="642"/>
                  <a:pt x="619" y="510"/>
                  <a:pt x="625" y="496"/>
                </a:cubicBezTo>
                <a:cubicBezTo>
                  <a:pt x="673" y="358"/>
                  <a:pt x="530" y="177"/>
                  <a:pt x="305" y="9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  <a:gs pos="100000">
                <a:schemeClr val="accent2"/>
              </a:gs>
            </a:gsLst>
            <a:lin ang="12600000" scaled="0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206" name="Freeform 134"/>
          <p:cNvSpPr>
            <a:spLocks/>
          </p:cNvSpPr>
          <p:nvPr/>
        </p:nvSpPr>
        <p:spPr bwMode="auto">
          <a:xfrm>
            <a:off x="4818395" y="2184400"/>
            <a:ext cx="1573187" cy="2618720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41" y="451"/>
              </a:cxn>
              <a:cxn ang="0">
                <a:pos x="53" y="585"/>
              </a:cxn>
              <a:cxn ang="0">
                <a:pos x="0" y="599"/>
              </a:cxn>
              <a:cxn ang="0">
                <a:pos x="167" y="743"/>
              </a:cxn>
              <a:cxn ang="0">
                <a:pos x="250" y="534"/>
              </a:cxn>
              <a:cxn ang="0">
                <a:pos x="195" y="548"/>
              </a:cxn>
              <a:cxn ang="0">
                <a:pos x="189" y="451"/>
              </a:cxn>
              <a:cxn ang="0">
                <a:pos x="370" y="19"/>
              </a:cxn>
              <a:cxn ang="0">
                <a:pos x="446" y="0"/>
              </a:cxn>
              <a:cxn ang="0">
                <a:pos x="296" y="0"/>
              </a:cxn>
            </a:cxnLst>
            <a:rect l="0" t="0" r="r" b="b"/>
            <a:pathLst>
              <a:path w="446" h="743">
                <a:moveTo>
                  <a:pt x="296" y="0"/>
                </a:moveTo>
                <a:cubicBezTo>
                  <a:pt x="155" y="0"/>
                  <a:pt x="41" y="202"/>
                  <a:pt x="41" y="451"/>
                </a:cubicBezTo>
                <a:cubicBezTo>
                  <a:pt x="41" y="498"/>
                  <a:pt x="45" y="543"/>
                  <a:pt x="53" y="585"/>
                </a:cubicBezTo>
                <a:cubicBezTo>
                  <a:pt x="0" y="599"/>
                  <a:pt x="0" y="599"/>
                  <a:pt x="0" y="599"/>
                </a:cubicBezTo>
                <a:cubicBezTo>
                  <a:pt x="167" y="743"/>
                  <a:pt x="167" y="743"/>
                  <a:pt x="167" y="743"/>
                </a:cubicBezTo>
                <a:cubicBezTo>
                  <a:pt x="250" y="534"/>
                  <a:pt x="250" y="534"/>
                  <a:pt x="250" y="534"/>
                </a:cubicBezTo>
                <a:cubicBezTo>
                  <a:pt x="195" y="548"/>
                  <a:pt x="195" y="548"/>
                  <a:pt x="195" y="548"/>
                </a:cubicBezTo>
                <a:cubicBezTo>
                  <a:pt x="191" y="517"/>
                  <a:pt x="189" y="485"/>
                  <a:pt x="189" y="451"/>
                </a:cubicBezTo>
                <a:cubicBezTo>
                  <a:pt x="189" y="248"/>
                  <a:pt x="265" y="75"/>
                  <a:pt x="370" y="19"/>
                </a:cubicBezTo>
                <a:cubicBezTo>
                  <a:pt x="414" y="0"/>
                  <a:pt x="446" y="0"/>
                  <a:pt x="446" y="0"/>
                </a:cubicBezTo>
                <a:cubicBezTo>
                  <a:pt x="446" y="0"/>
                  <a:pt x="311" y="0"/>
                  <a:pt x="29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83" name="Group 182"/>
          <p:cNvGrpSpPr/>
          <p:nvPr/>
        </p:nvGrpSpPr>
        <p:grpSpPr>
          <a:xfrm>
            <a:off x="5976301" y="2409141"/>
            <a:ext cx="254055" cy="312683"/>
            <a:chOff x="4482225" y="1749706"/>
            <a:chExt cx="190541" cy="234512"/>
          </a:xfrm>
          <a:solidFill>
            <a:schemeClr val="accent1"/>
          </a:solidFill>
        </p:grpSpPr>
        <p:sp>
          <p:nvSpPr>
            <p:cNvPr id="3209" name="Oval 137"/>
            <p:cNvSpPr>
              <a:spLocks noChangeArrowheads="1"/>
            </p:cNvSpPr>
            <p:nvPr/>
          </p:nvSpPr>
          <p:spPr bwMode="auto">
            <a:xfrm>
              <a:off x="4529859" y="1749706"/>
              <a:ext cx="98936" cy="9893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0" name="Freeform 138"/>
            <p:cNvSpPr>
              <a:spLocks/>
            </p:cNvSpPr>
            <p:nvPr/>
          </p:nvSpPr>
          <p:spPr bwMode="auto">
            <a:xfrm>
              <a:off x="4482225" y="1863296"/>
              <a:ext cx="190541" cy="12092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0" y="0"/>
                </a:cxn>
                <a:cxn ang="0">
                  <a:pos x="44" y="32"/>
                </a:cxn>
                <a:cxn ang="0">
                  <a:pos x="36" y="39"/>
                </a:cxn>
                <a:cxn ang="0">
                  <a:pos x="28" y="32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0" y="24"/>
                </a:cxn>
                <a:cxn ang="0">
                  <a:pos x="0" y="39"/>
                </a:cxn>
                <a:cxn ang="0">
                  <a:pos x="37" y="46"/>
                </a:cxn>
                <a:cxn ang="0">
                  <a:pos x="72" y="39"/>
                </a:cxn>
                <a:cxn ang="0">
                  <a:pos x="72" y="24"/>
                </a:cxn>
                <a:cxn ang="0">
                  <a:pos x="49" y="0"/>
                </a:cxn>
              </a:cxnLst>
              <a:rect l="0" t="0" r="r" b="b"/>
              <a:pathLst>
                <a:path w="72" h="46">
                  <a:moveTo>
                    <a:pt x="4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" y="45"/>
                    <a:pt x="27" y="46"/>
                    <a:pt x="37" y="46"/>
                  </a:cubicBezTo>
                  <a:cubicBezTo>
                    <a:pt x="46" y="46"/>
                    <a:pt x="62" y="45"/>
                    <a:pt x="72" y="39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11"/>
                    <a:pt x="62" y="0"/>
                    <a:pt x="4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686484" y="4621336"/>
            <a:ext cx="283369" cy="288256"/>
            <a:chOff x="3514862" y="3372969"/>
            <a:chExt cx="212527" cy="216192"/>
          </a:xfrm>
          <a:solidFill>
            <a:schemeClr val="accent3"/>
          </a:solidFill>
        </p:grpSpPr>
        <p:sp>
          <p:nvSpPr>
            <p:cNvPr id="3211" name="Freeform 139"/>
            <p:cNvSpPr>
              <a:spLocks/>
            </p:cNvSpPr>
            <p:nvPr/>
          </p:nvSpPr>
          <p:spPr bwMode="auto">
            <a:xfrm>
              <a:off x="3514862" y="3372969"/>
              <a:ext cx="98936" cy="205198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8" y="0"/>
                </a:cxn>
                <a:cxn ang="0">
                  <a:pos x="0" y="41"/>
                </a:cxn>
                <a:cxn ang="0">
                  <a:pos x="23" y="78"/>
                </a:cxn>
                <a:cxn ang="0">
                  <a:pos x="38" y="40"/>
                </a:cxn>
              </a:cxnLst>
              <a:rect l="0" t="0" r="r" b="b"/>
              <a:pathLst>
                <a:path w="38" h="78">
                  <a:moveTo>
                    <a:pt x="38" y="4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1"/>
                    <a:pt x="0" y="19"/>
                    <a:pt x="0" y="41"/>
                  </a:cubicBezTo>
                  <a:cubicBezTo>
                    <a:pt x="0" y="57"/>
                    <a:pt x="9" y="71"/>
                    <a:pt x="23" y="78"/>
                  </a:cubicBezTo>
                  <a:lnTo>
                    <a:pt x="38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2" name="Freeform 140"/>
            <p:cNvSpPr>
              <a:spLocks/>
            </p:cNvSpPr>
            <p:nvPr/>
          </p:nvSpPr>
          <p:spPr bwMode="auto">
            <a:xfrm>
              <a:off x="3628453" y="3372969"/>
              <a:ext cx="98936" cy="9893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37" y="38"/>
                </a:cxn>
                <a:cxn ang="0">
                  <a:pos x="0" y="0"/>
                </a:cxn>
                <a:cxn ang="0">
                  <a:pos x="0" y="38"/>
                </a:cxn>
              </a:cxnLst>
              <a:rect l="0" t="0" r="r" b="b"/>
              <a:pathLst>
                <a:path w="37" h="38">
                  <a:moveTo>
                    <a:pt x="0" y="38"/>
                  </a:moveTo>
                  <a:cubicBezTo>
                    <a:pt x="37" y="38"/>
                    <a:pt x="37" y="38"/>
                    <a:pt x="37" y="38"/>
                  </a:cubicBezTo>
                  <a:cubicBezTo>
                    <a:pt x="36" y="18"/>
                    <a:pt x="20" y="2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3" name="Freeform 141"/>
            <p:cNvSpPr>
              <a:spLocks/>
            </p:cNvSpPr>
            <p:nvPr/>
          </p:nvSpPr>
          <p:spPr bwMode="auto">
            <a:xfrm>
              <a:off x="3635781" y="3486562"/>
              <a:ext cx="91608" cy="80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31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35" h="31">
                  <a:moveTo>
                    <a:pt x="0" y="0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28" y="24"/>
                    <a:pt x="35" y="13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4" name="Freeform 142"/>
            <p:cNvSpPr>
              <a:spLocks/>
            </p:cNvSpPr>
            <p:nvPr/>
          </p:nvSpPr>
          <p:spPr bwMode="auto">
            <a:xfrm>
              <a:off x="3588147" y="3493890"/>
              <a:ext cx="84279" cy="9527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4"/>
                </a:cxn>
                <a:cxn ang="0">
                  <a:pos x="12" y="36"/>
                </a:cxn>
                <a:cxn ang="0">
                  <a:pos x="32" y="31"/>
                </a:cxn>
                <a:cxn ang="0">
                  <a:pos x="14" y="0"/>
                </a:cxn>
              </a:cxnLst>
              <a:rect l="0" t="0" r="r" b="b"/>
              <a:pathLst>
                <a:path w="32" h="36">
                  <a:moveTo>
                    <a:pt x="14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4" y="35"/>
                    <a:pt x="8" y="36"/>
                    <a:pt x="12" y="36"/>
                  </a:cubicBezTo>
                  <a:cubicBezTo>
                    <a:pt x="19" y="36"/>
                    <a:pt x="26" y="34"/>
                    <a:pt x="32" y="3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354061" y="4584694"/>
            <a:ext cx="219857" cy="361543"/>
            <a:chOff x="5515545" y="3197085"/>
            <a:chExt cx="164893" cy="271157"/>
          </a:xfrm>
          <a:solidFill>
            <a:schemeClr val="accent2"/>
          </a:solidFill>
        </p:grpSpPr>
        <p:sp>
          <p:nvSpPr>
            <p:cNvPr id="3215" name="Freeform 143"/>
            <p:cNvSpPr>
              <a:spLocks/>
            </p:cNvSpPr>
            <p:nvPr/>
          </p:nvSpPr>
          <p:spPr bwMode="auto">
            <a:xfrm>
              <a:off x="5563179" y="3416940"/>
              <a:ext cx="69622" cy="1465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3" y="5"/>
                </a:cxn>
                <a:cxn ang="0">
                  <a:pos x="26" y="2"/>
                </a:cxn>
                <a:cxn ang="0">
                  <a:pos x="23" y="0"/>
                </a:cxn>
              </a:cxnLst>
              <a:rect l="0" t="0" r="r" b="b"/>
              <a:pathLst>
                <a:path w="26" h="5">
                  <a:moveTo>
                    <a:pt x="2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6" y="4"/>
                    <a:pt x="26" y="2"/>
                  </a:cubicBezTo>
                  <a:cubicBezTo>
                    <a:pt x="26" y="1"/>
                    <a:pt x="25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6" name="Freeform 144"/>
            <p:cNvSpPr>
              <a:spLocks/>
            </p:cNvSpPr>
            <p:nvPr/>
          </p:nvSpPr>
          <p:spPr bwMode="auto">
            <a:xfrm>
              <a:off x="5563179" y="3435262"/>
              <a:ext cx="69622" cy="1465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3" y="5"/>
                </a:cxn>
                <a:cxn ang="0">
                  <a:pos x="26" y="2"/>
                </a:cxn>
                <a:cxn ang="0">
                  <a:pos x="23" y="0"/>
                </a:cxn>
              </a:cxnLst>
              <a:rect l="0" t="0" r="r" b="b"/>
              <a:pathLst>
                <a:path w="26" h="5">
                  <a:moveTo>
                    <a:pt x="2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6" y="4"/>
                    <a:pt x="26" y="2"/>
                  </a:cubicBezTo>
                  <a:cubicBezTo>
                    <a:pt x="26" y="1"/>
                    <a:pt x="25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7" name="Freeform 145"/>
            <p:cNvSpPr>
              <a:spLocks/>
            </p:cNvSpPr>
            <p:nvPr/>
          </p:nvSpPr>
          <p:spPr bwMode="auto">
            <a:xfrm>
              <a:off x="5581501" y="3457248"/>
              <a:ext cx="32979" cy="109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4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3" y="4"/>
                    <a:pt x="6" y="4"/>
                  </a:cubicBezTo>
                  <a:cubicBezTo>
                    <a:pt x="8" y="4"/>
                    <a:pt x="10" y="3"/>
                    <a:pt x="11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8" name="Freeform 146"/>
            <p:cNvSpPr>
              <a:spLocks noEditPoints="1"/>
            </p:cNvSpPr>
            <p:nvPr/>
          </p:nvSpPr>
          <p:spPr bwMode="auto">
            <a:xfrm>
              <a:off x="5515545" y="3197085"/>
              <a:ext cx="164893" cy="2088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16" y="66"/>
                </a:cxn>
                <a:cxn ang="0">
                  <a:pos x="16" y="72"/>
                </a:cxn>
                <a:cxn ang="0">
                  <a:pos x="24" y="80"/>
                </a:cxn>
                <a:cxn ang="0">
                  <a:pos x="31" y="80"/>
                </a:cxn>
                <a:cxn ang="0">
                  <a:pos x="32" y="80"/>
                </a:cxn>
                <a:cxn ang="0">
                  <a:pos x="39" y="80"/>
                </a:cxn>
                <a:cxn ang="0">
                  <a:pos x="48" y="72"/>
                </a:cxn>
                <a:cxn ang="0">
                  <a:pos x="48" y="66"/>
                </a:cxn>
                <a:cxn ang="0">
                  <a:pos x="63" y="33"/>
                </a:cxn>
                <a:cxn ang="0">
                  <a:pos x="32" y="0"/>
                </a:cxn>
                <a:cxn ang="0">
                  <a:pos x="30" y="12"/>
                </a:cxn>
                <a:cxn ang="0">
                  <a:pos x="13" y="31"/>
                </a:cxn>
                <a:cxn ang="0">
                  <a:pos x="10" y="33"/>
                </a:cxn>
                <a:cxn ang="0">
                  <a:pos x="8" y="30"/>
                </a:cxn>
                <a:cxn ang="0">
                  <a:pos x="28" y="7"/>
                </a:cxn>
                <a:cxn ang="0">
                  <a:pos x="32" y="9"/>
                </a:cxn>
                <a:cxn ang="0">
                  <a:pos x="30" y="12"/>
                </a:cxn>
              </a:cxnLst>
              <a:rect l="0" t="0" r="r" b="b"/>
              <a:pathLst>
                <a:path w="63" h="8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0" y="15"/>
                    <a:pt x="0" y="33"/>
                  </a:cubicBezTo>
                  <a:cubicBezTo>
                    <a:pt x="0" y="49"/>
                    <a:pt x="16" y="61"/>
                    <a:pt x="16" y="66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7"/>
                    <a:pt x="20" y="80"/>
                    <a:pt x="24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4" y="80"/>
                    <a:pt x="48" y="77"/>
                    <a:pt x="48" y="72"/>
                  </a:cubicBezTo>
                  <a:cubicBezTo>
                    <a:pt x="48" y="72"/>
                    <a:pt x="48" y="72"/>
                    <a:pt x="48" y="66"/>
                  </a:cubicBezTo>
                  <a:cubicBezTo>
                    <a:pt x="48" y="61"/>
                    <a:pt x="63" y="49"/>
                    <a:pt x="63" y="33"/>
                  </a:cubicBezTo>
                  <a:cubicBezTo>
                    <a:pt x="63" y="15"/>
                    <a:pt x="50" y="0"/>
                    <a:pt x="32" y="0"/>
                  </a:cubicBezTo>
                  <a:close/>
                  <a:moveTo>
                    <a:pt x="30" y="12"/>
                  </a:moveTo>
                  <a:cubicBezTo>
                    <a:pt x="21" y="14"/>
                    <a:pt x="14" y="22"/>
                    <a:pt x="13" y="31"/>
                  </a:cubicBezTo>
                  <a:cubicBezTo>
                    <a:pt x="12" y="32"/>
                    <a:pt x="11" y="33"/>
                    <a:pt x="10" y="33"/>
                  </a:cubicBezTo>
                  <a:cubicBezTo>
                    <a:pt x="8" y="33"/>
                    <a:pt x="7" y="31"/>
                    <a:pt x="8" y="30"/>
                  </a:cubicBezTo>
                  <a:cubicBezTo>
                    <a:pt x="10" y="19"/>
                    <a:pt x="18" y="10"/>
                    <a:pt x="28" y="7"/>
                  </a:cubicBezTo>
                  <a:cubicBezTo>
                    <a:pt x="30" y="7"/>
                    <a:pt x="31" y="7"/>
                    <a:pt x="32" y="9"/>
                  </a:cubicBezTo>
                  <a:cubicBezTo>
                    <a:pt x="32" y="10"/>
                    <a:pt x="31" y="12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858933" y="3877733"/>
            <a:ext cx="592667" cy="592667"/>
            <a:chOff x="5029200" y="1606550"/>
            <a:chExt cx="609600" cy="609600"/>
          </a:xfrm>
        </p:grpSpPr>
        <p:sp>
          <p:nvSpPr>
            <p:cNvPr id="187" name="Oval 186"/>
            <p:cNvSpPr/>
            <p:nvPr/>
          </p:nvSpPr>
          <p:spPr bwMode="auto">
            <a:xfrm>
              <a:off x="5029200" y="1606550"/>
              <a:ext cx="609600" cy="609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88" name="Group 90"/>
            <p:cNvGrpSpPr/>
            <p:nvPr/>
          </p:nvGrpSpPr>
          <p:grpSpPr>
            <a:xfrm>
              <a:off x="5172075" y="1733041"/>
              <a:ext cx="323850" cy="356598"/>
              <a:chOff x="4843463" y="3076575"/>
              <a:chExt cx="282575" cy="311150"/>
            </a:xfrm>
            <a:solidFill>
              <a:schemeClr val="accent3"/>
            </a:solidFill>
          </p:grpSpPr>
          <p:sp>
            <p:nvSpPr>
              <p:cNvPr id="189" name="Freeform 43"/>
              <p:cNvSpPr>
                <a:spLocks/>
              </p:cNvSpPr>
              <p:nvPr/>
            </p:nvSpPr>
            <p:spPr bwMode="auto">
              <a:xfrm>
                <a:off x="4843463" y="3205163"/>
                <a:ext cx="282575" cy="182562"/>
              </a:xfrm>
              <a:custGeom>
                <a:avLst/>
                <a:gdLst/>
                <a:ahLst/>
                <a:cxnLst>
                  <a:cxn ang="0">
                    <a:pos x="66" y="2"/>
                  </a:cxn>
                  <a:cxn ang="0">
                    <a:pos x="66" y="0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1" y="2"/>
                  </a:cxn>
                  <a:cxn ang="0">
                    <a:pos x="52" y="4"/>
                  </a:cxn>
                  <a:cxn ang="0">
                    <a:pos x="53" y="4"/>
                  </a:cxn>
                  <a:cxn ang="0">
                    <a:pos x="57" y="4"/>
                  </a:cxn>
                  <a:cxn ang="0">
                    <a:pos x="57" y="4"/>
                  </a:cxn>
                  <a:cxn ang="0">
                    <a:pos x="57" y="5"/>
                  </a:cxn>
                  <a:cxn ang="0">
                    <a:pos x="33" y="29"/>
                  </a:cxn>
                  <a:cxn ang="0">
                    <a:pos x="32" y="30"/>
                  </a:cxn>
                  <a:cxn ang="0">
                    <a:pos x="32" y="29"/>
                  </a:cxn>
                  <a:cxn ang="0">
                    <a:pos x="25" y="22"/>
                  </a:cxn>
                  <a:cxn ang="0">
                    <a:pos x="23" y="22"/>
                  </a:cxn>
                  <a:cxn ang="0">
                    <a:pos x="22" y="22"/>
                  </a:cxn>
                  <a:cxn ang="0">
                    <a:pos x="0" y="43"/>
                  </a:cxn>
                  <a:cxn ang="0">
                    <a:pos x="6" y="43"/>
                  </a:cxn>
                  <a:cxn ang="0">
                    <a:pos x="23" y="27"/>
                  </a:cxn>
                  <a:cxn ang="0">
                    <a:pos x="23" y="27"/>
                  </a:cxn>
                  <a:cxn ang="0">
                    <a:pos x="24" y="27"/>
                  </a:cxn>
                  <a:cxn ang="0">
                    <a:pos x="31" y="34"/>
                  </a:cxn>
                  <a:cxn ang="0">
                    <a:pos x="32" y="35"/>
                  </a:cxn>
                  <a:cxn ang="0">
                    <a:pos x="34" y="34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62" y="7"/>
                  </a:cxn>
                  <a:cxn ang="0">
                    <a:pos x="62" y="7"/>
                  </a:cxn>
                  <a:cxn ang="0">
                    <a:pos x="62" y="7"/>
                  </a:cxn>
                  <a:cxn ang="0">
                    <a:pos x="62" y="13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2"/>
                  </a:cxn>
                </a:cxnLst>
                <a:rect l="0" t="0" r="r" b="b"/>
                <a:pathLst>
                  <a:path w="66" h="43">
                    <a:moveTo>
                      <a:pt x="66" y="2"/>
                    </a:moveTo>
                    <a:cubicBezTo>
                      <a:pt x="66" y="1"/>
                      <a:pt x="66" y="1"/>
                      <a:pt x="66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1"/>
                      <a:pt x="51" y="2"/>
                    </a:cubicBezTo>
                    <a:cubicBezTo>
                      <a:pt x="51" y="3"/>
                      <a:pt x="51" y="3"/>
                      <a:pt x="52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3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5"/>
                      <a:pt x="32" y="35"/>
                      <a:pt x="32" y="35"/>
                    </a:cubicBezTo>
                    <a:cubicBezTo>
                      <a:pt x="33" y="35"/>
                      <a:pt x="33" y="35"/>
                      <a:pt x="34" y="34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3" y="15"/>
                      <a:pt x="64" y="15"/>
                    </a:cubicBezTo>
                    <a:cubicBezTo>
                      <a:pt x="65" y="15"/>
                      <a:pt x="66" y="14"/>
                      <a:pt x="66" y="13"/>
                    </a:cubicBezTo>
                    <a:lnTo>
                      <a:pt x="66" y="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0" name="Freeform 44"/>
              <p:cNvSpPr>
                <a:spLocks/>
              </p:cNvSpPr>
              <p:nvPr/>
            </p:nvSpPr>
            <p:spPr bwMode="auto">
              <a:xfrm>
                <a:off x="4891088" y="3225800"/>
                <a:ext cx="60325" cy="857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7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4" y="19"/>
                  </a:cxn>
                  <a:cxn ang="0">
                    <a:pos x="13" y="10"/>
                  </a:cxn>
                  <a:cxn ang="0">
                    <a:pos x="13" y="9"/>
                  </a:cxn>
                  <a:cxn ang="0">
                    <a:pos x="14" y="4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4" h="20">
                    <a:moveTo>
                      <a:pt x="10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2" y="20"/>
                      <a:pt x="3" y="20"/>
                      <a:pt x="4" y="1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2"/>
                      <a:pt x="13" y="2"/>
                    </a:cubicBezTo>
                    <a:cubicBezTo>
                      <a:pt x="12" y="1"/>
                      <a:pt x="11" y="1"/>
                      <a:pt x="1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1" name="Freeform 45"/>
              <p:cNvSpPr>
                <a:spLocks/>
              </p:cNvSpPr>
              <p:nvPr/>
            </p:nvSpPr>
            <p:spPr bwMode="auto">
              <a:xfrm>
                <a:off x="4984750" y="3136900"/>
                <a:ext cx="55563" cy="33337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0" y="7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12" y="4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3"/>
                  </a:cxn>
                  <a:cxn ang="0">
                    <a:pos x="1" y="5"/>
                  </a:cxn>
                </a:cxnLst>
                <a:rect l="0" t="0" r="r" b="b"/>
                <a:pathLst>
                  <a:path w="13" h="8">
                    <a:moveTo>
                      <a:pt x="1" y="5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2" name="Freeform 46"/>
              <p:cNvSpPr>
                <a:spLocks/>
              </p:cNvSpPr>
              <p:nvPr/>
            </p:nvSpPr>
            <p:spPr bwMode="auto">
              <a:xfrm>
                <a:off x="4954588" y="3076575"/>
                <a:ext cx="39688" cy="55562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9" y="6"/>
                  </a:cxn>
                  <a:cxn ang="0">
                    <a:pos x="5" y="1"/>
                  </a:cxn>
                  <a:cxn ang="0">
                    <a:pos x="0" y="6"/>
                  </a:cxn>
                  <a:cxn ang="0">
                    <a:pos x="5" y="12"/>
                  </a:cxn>
                </a:cxnLst>
                <a:rect l="0" t="0" r="r" b="b"/>
                <a:pathLst>
                  <a:path w="9" h="13">
                    <a:moveTo>
                      <a:pt x="5" y="12"/>
                    </a:moveTo>
                    <a:cubicBezTo>
                      <a:pt x="8" y="12"/>
                      <a:pt x="9" y="8"/>
                      <a:pt x="9" y="6"/>
                    </a:cubicBezTo>
                    <a:cubicBezTo>
                      <a:pt x="9" y="3"/>
                      <a:pt x="7" y="1"/>
                      <a:pt x="5" y="1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4" y="13"/>
                      <a:pt x="5" y="1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3" name="Freeform 47"/>
              <p:cNvSpPr>
                <a:spLocks/>
              </p:cNvSpPr>
              <p:nvPr/>
            </p:nvSpPr>
            <p:spPr bwMode="auto">
              <a:xfrm>
                <a:off x="4886325" y="3132138"/>
                <a:ext cx="107950" cy="171450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3" y="9"/>
                  </a:cxn>
                  <a:cxn ang="0">
                    <a:pos x="9" y="4"/>
                  </a:cxn>
                  <a:cxn ang="0">
                    <a:pos x="14" y="5"/>
                  </a:cxn>
                  <a:cxn ang="0">
                    <a:pos x="12" y="5"/>
                  </a:cxn>
                  <a:cxn ang="0">
                    <a:pos x="9" y="17"/>
                  </a:cxn>
                  <a:cxn ang="0">
                    <a:pos x="10" y="18"/>
                  </a:cxn>
                  <a:cxn ang="0">
                    <a:pos x="14" y="22"/>
                  </a:cxn>
                  <a:cxn ang="0">
                    <a:pos x="19" y="28"/>
                  </a:cxn>
                  <a:cxn ang="0">
                    <a:pos x="18" y="37"/>
                  </a:cxn>
                  <a:cxn ang="0">
                    <a:pos x="20" y="40"/>
                  </a:cxn>
                  <a:cxn ang="0">
                    <a:pos x="23" y="38"/>
                  </a:cxn>
                  <a:cxn ang="0">
                    <a:pos x="24" y="28"/>
                  </a:cxn>
                  <a:cxn ang="0">
                    <a:pos x="24" y="25"/>
                  </a:cxn>
                  <a:cxn ang="0">
                    <a:pos x="19" y="19"/>
                  </a:cxn>
                  <a:cxn ang="0">
                    <a:pos x="22" y="5"/>
                  </a:cxn>
                  <a:cxn ang="0">
                    <a:pos x="22" y="2"/>
                  </a:cxn>
                  <a:cxn ang="0">
                    <a:pos x="22" y="3"/>
                  </a:cxn>
                  <a:cxn ang="0">
                    <a:pos x="20" y="8"/>
                  </a:cxn>
                  <a:cxn ang="0">
                    <a:pos x="21" y="3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20" y="3"/>
                  </a:cxn>
                  <a:cxn ang="0">
                    <a:pos x="19" y="8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3" y="9"/>
                  </a:cxn>
                </a:cxnLst>
                <a:rect l="0" t="0" r="r" b="b"/>
                <a:pathLst>
                  <a:path w="25" h="40"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8"/>
                      <a:pt x="10" y="14"/>
                      <a:pt x="9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1" y="21"/>
                      <a:pt x="14" y="22"/>
                    </a:cubicBezTo>
                    <a:cubicBezTo>
                      <a:pt x="15" y="23"/>
                      <a:pt x="19" y="28"/>
                      <a:pt x="19" y="2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9"/>
                      <a:pt x="19" y="40"/>
                      <a:pt x="20" y="40"/>
                    </a:cubicBezTo>
                    <a:cubicBezTo>
                      <a:pt x="21" y="40"/>
                      <a:pt x="23" y="39"/>
                      <a:pt x="23" y="3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6"/>
                      <a:pt x="24" y="26"/>
                      <a:pt x="24" y="25"/>
                    </a:cubicBezTo>
                    <a:cubicBezTo>
                      <a:pt x="24" y="25"/>
                      <a:pt x="19" y="19"/>
                      <a:pt x="19" y="19"/>
                    </a:cubicBezTo>
                    <a:cubicBezTo>
                      <a:pt x="20" y="11"/>
                      <a:pt x="23" y="6"/>
                      <a:pt x="22" y="5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6"/>
                      <a:pt x="20" y="8"/>
                      <a:pt x="20" y="8"/>
                    </a:cubicBezTo>
                    <a:cubicBezTo>
                      <a:pt x="20" y="8"/>
                      <a:pt x="21" y="4"/>
                      <a:pt x="21" y="3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3"/>
                      <a:pt x="20" y="3"/>
                    </a:cubicBezTo>
                    <a:cubicBezTo>
                      <a:pt x="20" y="3"/>
                      <a:pt x="19" y="6"/>
                      <a:pt x="19" y="8"/>
                    </a:cubicBezTo>
                    <a:cubicBezTo>
                      <a:pt x="19" y="2"/>
                      <a:pt x="18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5" y="0"/>
                      <a:pt x="15" y="0"/>
                    </a:cubicBezTo>
                    <a:cubicBezTo>
                      <a:pt x="14" y="0"/>
                      <a:pt x="11" y="0"/>
                      <a:pt x="8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10"/>
                      <a:pt x="2" y="10"/>
                      <a:pt x="3" y="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194" name="Oval 193"/>
          <p:cNvSpPr/>
          <p:nvPr/>
        </p:nvSpPr>
        <p:spPr bwMode="auto">
          <a:xfrm>
            <a:off x="5080000" y="41148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95" name="Oval 194"/>
          <p:cNvSpPr/>
          <p:nvPr/>
        </p:nvSpPr>
        <p:spPr bwMode="auto">
          <a:xfrm>
            <a:off x="6197600" y="3234267"/>
            <a:ext cx="381000" cy="3810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6" name="Oval 195"/>
          <p:cNvSpPr/>
          <p:nvPr/>
        </p:nvSpPr>
        <p:spPr bwMode="auto">
          <a:xfrm>
            <a:off x="6290733" y="4834467"/>
            <a:ext cx="381000" cy="3810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97" name="Group 16"/>
          <p:cNvGrpSpPr/>
          <p:nvPr/>
        </p:nvGrpSpPr>
        <p:grpSpPr>
          <a:xfrm>
            <a:off x="8678281" y="4039719"/>
            <a:ext cx="2946400" cy="542949"/>
            <a:chOff x="5638262" y="1445274"/>
            <a:chExt cx="2768963" cy="407212"/>
          </a:xfrm>
        </p:grpSpPr>
        <p:sp>
          <p:nvSpPr>
            <p:cNvPr id="198" name="TextBox 197"/>
            <p:cNvSpPr txBox="1"/>
            <p:nvPr/>
          </p:nvSpPr>
          <p:spPr>
            <a:xfrm>
              <a:off x="5638262" y="1445274"/>
              <a:ext cx="248251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uk-UA" sz="1600" b="1" dirty="0">
                  <a:solidFill>
                    <a:schemeClr val="accent2"/>
                  </a:solidFill>
                </a:rPr>
                <a:t>Якісний зворотній зв</a:t>
              </a:r>
              <a:r>
                <a:rPr lang="en-US" sz="1600" b="1" dirty="0">
                  <a:solidFill>
                    <a:schemeClr val="accent2"/>
                  </a:solidFill>
                </a:rPr>
                <a:t>’</a:t>
              </a:r>
              <a:r>
                <a:rPr lang="uk-UA" sz="1600" b="1" dirty="0" err="1">
                  <a:solidFill>
                    <a:schemeClr val="accent2"/>
                  </a:solidFill>
                </a:rPr>
                <a:t>язок</a:t>
              </a:r>
              <a:r>
                <a:rPr lang="uk-UA" sz="1600" b="1" dirty="0">
                  <a:solidFill>
                    <a:schemeClr val="accent2"/>
                  </a:solidFill>
                </a:rPr>
                <a:t> і співпраця з іншими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638262" y="1698645"/>
              <a:ext cx="2768963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00" name="Group 16"/>
          <p:cNvGrpSpPr/>
          <p:nvPr/>
        </p:nvGrpSpPr>
        <p:grpSpPr>
          <a:xfrm>
            <a:off x="621295" y="4450422"/>
            <a:ext cx="2982827" cy="872962"/>
            <a:chOff x="5518910" y="1197765"/>
            <a:chExt cx="2803196" cy="654721"/>
          </a:xfrm>
        </p:grpSpPr>
        <p:sp>
          <p:nvSpPr>
            <p:cNvPr id="201" name="TextBox 200"/>
            <p:cNvSpPr txBox="1"/>
            <p:nvPr/>
          </p:nvSpPr>
          <p:spPr>
            <a:xfrm>
              <a:off x="5839275" y="1197765"/>
              <a:ext cx="248283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uk-UA" sz="1600" b="1" dirty="0">
                  <a:solidFill>
                    <a:schemeClr val="accent3"/>
                  </a:solidFill>
                </a:rPr>
                <a:t>Мотивація і привласнення результатів навчання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518910" y="1698645"/>
              <a:ext cx="2769275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r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03" name="Group 16"/>
          <p:cNvGrpSpPr/>
          <p:nvPr/>
        </p:nvGrpSpPr>
        <p:grpSpPr>
          <a:xfrm>
            <a:off x="1445135" y="2405733"/>
            <a:ext cx="3661752" cy="715340"/>
            <a:chOff x="5492536" y="1497633"/>
            <a:chExt cx="3441235" cy="536505"/>
          </a:xfrm>
        </p:grpSpPr>
        <p:sp>
          <p:nvSpPr>
            <p:cNvPr id="204" name="TextBox 203"/>
            <p:cNvSpPr txBox="1"/>
            <p:nvPr/>
          </p:nvSpPr>
          <p:spPr>
            <a:xfrm>
              <a:off x="6403200" y="1497633"/>
              <a:ext cx="2530571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uk-UA" sz="1600" b="1" dirty="0">
                  <a:solidFill>
                    <a:schemeClr val="accent1"/>
                  </a:solidFill>
                </a:rPr>
                <a:t>Самооцінка і самоконтроль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492536" y="1880297"/>
              <a:ext cx="2764196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665379"/>
            <a:ext cx="1198713" cy="3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47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1" grpId="0" animBg="1"/>
      <p:bldP spid="3202" grpId="0" animBg="1"/>
      <p:bldP spid="3203" grpId="0" animBg="1"/>
      <p:bldP spid="3204" grpId="0" animBg="1"/>
      <p:bldP spid="3205" grpId="0" animBg="1"/>
      <p:bldP spid="3206" grpId="0" animBg="1"/>
      <p:bldP spid="194" grpId="0" animBg="1"/>
      <p:bldP spid="195" grpId="0" animBg="1"/>
      <p:bldP spid="1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2410" y="1750741"/>
            <a:ext cx="6590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ДЯКУЮ ЗА УВАГУ!</a:t>
            </a:r>
          </a:p>
          <a:p>
            <a:pPr algn="ctr"/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Сподіваюся наші траєкторії ще перетнуться)))</a:t>
            </a:r>
          </a:p>
          <a:p>
            <a:pPr algn="ctr"/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myskyba@gmail.com</a:t>
            </a:r>
            <a:endParaRPr lang="uk-UA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25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8" y="1029281"/>
            <a:ext cx="7021429" cy="45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144000" y="2230243"/>
            <a:ext cx="2453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144000" y="4401014"/>
            <a:ext cx="2453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89327" y="2462022"/>
            <a:ext cx="2207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Коли технологія зводиться до техніки, чи її зовнішніх ознак, виникає карго-культ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4015145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ÐºÐ¾Ð¼Ð¿'ÑÑÐµÑ Ñ ÑÐºÐ¾Ð»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33" y="1459531"/>
            <a:ext cx="6602064" cy="44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9144000" y="2230243"/>
            <a:ext cx="2453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9144000" y="4401014"/>
            <a:ext cx="2453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89327" y="2462022"/>
            <a:ext cx="2207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/>
              <a:t>Комп</a:t>
            </a:r>
            <a:r>
              <a:rPr lang="en-US" sz="2000" b="1" dirty="0" smtClean="0"/>
              <a:t>’</a:t>
            </a:r>
            <a:r>
              <a:rPr lang="uk-UA" sz="2000" b="1" dirty="0" err="1" smtClean="0"/>
              <a:t>ютерізація</a:t>
            </a:r>
            <a:r>
              <a:rPr lang="uk-UA" sz="2000" b="1" dirty="0" smtClean="0"/>
              <a:t> шкіл без зміни технології навчання теж перетворюється на карго-культ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487696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058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4" y="2040672"/>
            <a:ext cx="8070489" cy="34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5434" y="403806"/>
            <a:ext cx="599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Петля </a:t>
            </a:r>
            <a:r>
              <a:rPr lang="uk-UA" sz="24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зворотнього</a:t>
            </a:r>
            <a:r>
              <a:rPr lang="uk-UA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зв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’</a:t>
            </a:r>
            <a:r>
              <a:rPr lang="uk-UA" sz="24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язку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90331" y="970156"/>
            <a:ext cx="3925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>
                    <a:lumMod val="75000"/>
                  </a:schemeClr>
                </a:solidFill>
              </a:rPr>
              <a:t>як технологія управління</a:t>
            </a:r>
          </a:p>
          <a:p>
            <a:endParaRPr lang="uk-UA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0" y="2230243"/>
            <a:ext cx="2453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144000" y="4401014"/>
            <a:ext cx="2453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89327" y="2497873"/>
            <a:ext cx="220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Результат на виході впливає на обробку інформації на вході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498808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358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016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13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8" y="1084198"/>
            <a:ext cx="7248293" cy="48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285355" y="1944132"/>
            <a:ext cx="2453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8285355" y="3787697"/>
            <a:ext cx="2453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08018" y="2238389"/>
            <a:ext cx="2207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Петля </a:t>
            </a:r>
            <a:r>
              <a:rPr lang="uk-UA" sz="2000" b="1" dirty="0" err="1" smtClean="0"/>
              <a:t>зворотнього</a:t>
            </a:r>
            <a:r>
              <a:rPr lang="uk-UA" sz="2000" b="1" dirty="0" smtClean="0"/>
              <a:t> зв</a:t>
            </a:r>
            <a:r>
              <a:rPr lang="en-US" sz="2000" b="1" dirty="0" smtClean="0"/>
              <a:t>’</a:t>
            </a:r>
            <a:r>
              <a:rPr lang="uk-UA" sz="2000" b="1" dirty="0" err="1" smtClean="0"/>
              <a:t>язку</a:t>
            </a:r>
            <a:r>
              <a:rPr lang="uk-UA" sz="2000" b="1" dirty="0" smtClean="0"/>
              <a:t> у мозкові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93910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187</Words>
  <Application>Microsoft Office PowerPoint</Application>
  <PresentationFormat>Широкоэкранный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Segoe UI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Індивідуальний освітній профайл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Андрій</dc:creator>
  <cp:lastModifiedBy>Mикола Скиба</cp:lastModifiedBy>
  <cp:revision>14</cp:revision>
  <dcterms:created xsi:type="dcterms:W3CDTF">2018-04-17T23:18:44Z</dcterms:created>
  <dcterms:modified xsi:type="dcterms:W3CDTF">2018-04-24T15:27:36Z</dcterms:modified>
</cp:coreProperties>
</file>