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Robo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.fntdata"/><Relationship Id="rId20" Type="http://schemas.openxmlformats.org/officeDocument/2006/relationships/slide" Target="slides/slide15.xml"/><Relationship Id="rId42" Type="http://schemas.openxmlformats.org/officeDocument/2006/relationships/font" Target="fonts/Roboto-boldItalic.fntdata"/><Relationship Id="rId41" Type="http://schemas.openxmlformats.org/officeDocument/2006/relationships/font" Target="fonts/Robot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ов и отстаиваем для них высокое качество сервиса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им своих клиентов и отстаиваем для них высокое качество сервиса</a:t>
            </a:r>
            <a:br>
              <a:rPr lang="en" sz="1800">
                <a:solidFill>
                  <a:schemeClr val="lt1"/>
                </a:solidFill>
              </a:rPr>
            </a:b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Мы очень любим своих клиентов и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отстаиваем для них высокое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качество сервисаМы очень любим своих клиентов и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отстаиваем для них высокое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 качество сервисаотстаиваем для них высокое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 качество сервисаМы очень любим своих клиентов и 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отстаиваем для них высокое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 качество сервиса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ntent">
  <p:cSld name="One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23410" y="195263"/>
            <a:ext cx="63369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23850" y="789385"/>
            <a:ext cx="84963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2" type="body"/>
          </p:nvPr>
        </p:nvSpPr>
        <p:spPr>
          <a:xfrm>
            <a:off x="323410" y="4840065"/>
            <a:ext cx="8496000" cy="1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3" type="body"/>
          </p:nvPr>
        </p:nvSpPr>
        <p:spPr>
          <a:xfrm>
            <a:off x="323850" y="1059656"/>
            <a:ext cx="8496300" cy="37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6.png"/><Relationship Id="rId4" Type="http://schemas.openxmlformats.org/officeDocument/2006/relationships/image" Target="../media/image27.png"/><Relationship Id="rId5" Type="http://schemas.openxmlformats.org/officeDocument/2006/relationships/image" Target="../media/image4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5" Type="http://schemas.openxmlformats.org/officeDocument/2006/relationships/image" Target="../media/image28.png"/><Relationship Id="rId6" Type="http://schemas.openxmlformats.org/officeDocument/2006/relationships/image" Target="../media/image4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Relationship Id="rId4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Relationship Id="rId4" Type="http://schemas.openxmlformats.org/officeDocument/2006/relationships/image" Target="../media/image36.png"/><Relationship Id="rId5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7.png"/><Relationship Id="rId4" Type="http://schemas.openxmlformats.org/officeDocument/2006/relationships/image" Target="../media/image4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Relationship Id="rId4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Relationship Id="rId4" Type="http://schemas.openxmlformats.org/officeDocument/2006/relationships/image" Target="../media/image4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Relationship Id="rId4" Type="http://schemas.openxmlformats.org/officeDocument/2006/relationships/image" Target="../media/image35.png"/><Relationship Id="rId5" Type="http://schemas.openxmlformats.org/officeDocument/2006/relationships/image" Target="../media/image32.png"/><Relationship Id="rId6" Type="http://schemas.openxmlformats.org/officeDocument/2006/relationships/image" Target="../media/image38.png"/><Relationship Id="rId7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Relationship Id="rId4" Type="http://schemas.openxmlformats.org/officeDocument/2006/relationships/image" Target="../media/image4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jpg"/><Relationship Id="rId4" Type="http://schemas.openxmlformats.org/officeDocument/2006/relationships/image" Target="../media/image2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5.png"/><Relationship Id="rId4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41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8.png"/><Relationship Id="rId8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type="ctrTitle"/>
          </p:nvPr>
        </p:nvSpPr>
        <p:spPr>
          <a:xfrm>
            <a:off x="0" y="1307450"/>
            <a:ext cx="9144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Как с помощью маркетплейса Розетки повысить лояльность к бренду в Интернете</a:t>
            </a:r>
            <a:endParaRPr b="1" sz="3000">
              <a:solidFill>
                <a:srgbClr val="FFFFFF"/>
              </a:solidFill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3730050" y="3707500"/>
            <a:ext cx="46869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iForum</a:t>
            </a:r>
            <a:endParaRPr>
              <a:solidFill>
                <a:schemeClr val="lt1"/>
              </a:solidFill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25 апреля 2018</a:t>
            </a:r>
            <a:endParaRPr>
              <a:solidFill>
                <a:schemeClr val="lt1"/>
              </a:solidFill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Владислав Чечеткин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descr="new_logo.png"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2838" y="530447"/>
            <a:ext cx="2358325" cy="5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624850" y="1845894"/>
            <a:ext cx="7574400" cy="26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На своём опыте мы поняли, что хорошо умеем продавать электронику, а вот подход к продаже товаров других категорий, например одежды, </a:t>
            </a:r>
            <a:r>
              <a:rPr lang="en" sz="1800">
                <a:solidFill>
                  <a:schemeClr val="dk1"/>
                </a:solidFill>
              </a:rPr>
              <a:t>—</a:t>
            </a:r>
            <a:r>
              <a:rPr lang="en" sz="1800"/>
              <a:t> совершенно иной.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В новых категориях приходится менять всё </a:t>
            </a:r>
            <a:r>
              <a:rPr lang="en" sz="1800">
                <a:solidFill>
                  <a:schemeClr val="dk1"/>
                </a:solidFill>
              </a:rPr>
              <a:t>—</a:t>
            </a:r>
            <a:r>
              <a:rPr lang="en" sz="1800"/>
              <a:t> от представления товара на сайте до общения с клиентами и доставки товаров.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И далеко не во всех категориях есть смысл это делать.</a:t>
            </a:r>
            <a:endParaRPr sz="1800"/>
          </a:p>
        </p:txBody>
      </p:sp>
      <p:pic>
        <p:nvPicPr>
          <p:cNvPr id="159" name="Shape 1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8125" y="553350"/>
            <a:ext cx="1485675" cy="10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ctrTitle"/>
          </p:nvPr>
        </p:nvSpPr>
        <p:spPr>
          <a:xfrm>
            <a:off x="0" y="506019"/>
            <a:ext cx="8735400" cy="97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Как мы шли к маркетплейсу</a:t>
            </a:r>
            <a:endParaRPr sz="3000"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445718" y="3503105"/>
            <a:ext cx="11016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2014</a:t>
            </a:r>
            <a:endParaRPr b="1"/>
          </a:p>
        </p:txBody>
      </p:sp>
      <p:sp>
        <p:nvSpPr>
          <p:cNvPr id="167" name="Shape 167"/>
          <p:cNvSpPr txBox="1"/>
          <p:nvPr/>
        </p:nvSpPr>
        <p:spPr>
          <a:xfrm>
            <a:off x="3042513" y="3506450"/>
            <a:ext cx="10359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2015</a:t>
            </a:r>
            <a:endParaRPr b="1"/>
          </a:p>
        </p:txBody>
      </p:sp>
      <p:sp>
        <p:nvSpPr>
          <p:cNvPr id="168" name="Shape 168"/>
          <p:cNvSpPr txBox="1"/>
          <p:nvPr/>
        </p:nvSpPr>
        <p:spPr>
          <a:xfrm>
            <a:off x="847437" y="2471612"/>
            <a:ext cx="19755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Ж/Д и авиабилеты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Одежда и обувь</a:t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3394551" y="2515212"/>
            <a:ext cx="19161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Редизайн сайта</a:t>
            </a: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5939462" y="1489587"/>
            <a:ext cx="2247900" cy="17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Семена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Автотовары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Ювелирные украшения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Косметика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Алкоголь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Книги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Аптечные товары</a:t>
            </a:r>
            <a:endParaRPr/>
          </a:p>
        </p:txBody>
      </p:sp>
      <p:sp>
        <p:nvSpPr>
          <p:cNvPr id="171" name="Shape 171"/>
          <p:cNvSpPr txBox="1"/>
          <p:nvPr/>
        </p:nvSpPr>
        <p:spPr>
          <a:xfrm>
            <a:off x="2446050" y="4504725"/>
            <a:ext cx="42519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Но редизайн сайта не решил всех проблем….</a:t>
            </a: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462" y="3203888"/>
            <a:ext cx="7746198" cy="39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5581175" y="3506450"/>
            <a:ext cx="10359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2016-2017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ctrTitle"/>
          </p:nvPr>
        </p:nvSpPr>
        <p:spPr>
          <a:xfrm>
            <a:off x="0" y="2958350"/>
            <a:ext cx="8735400" cy="14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уже </a:t>
            </a:r>
            <a:r>
              <a:rPr lang="en" sz="3000">
                <a:solidFill>
                  <a:srgbClr val="000000"/>
                </a:solidFill>
              </a:rPr>
              <a:t>в</a:t>
            </a:r>
            <a:r>
              <a:rPr lang="en" sz="3000">
                <a:solidFill>
                  <a:srgbClr val="000000"/>
                </a:solidFill>
              </a:rPr>
              <a:t>сех уникальных SKU на Розетке </a:t>
            </a:r>
            <a:endParaRPr sz="3000">
              <a:solidFill>
                <a:srgbClr val="00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доставляют клиентам продавцы </a:t>
            </a:r>
            <a:endParaRPr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Маркетплейса</a:t>
            </a:r>
            <a:endParaRPr sz="3000">
              <a:solidFill>
                <a:srgbClr val="000000"/>
              </a:solidFill>
            </a:endParaRPr>
          </a:p>
        </p:txBody>
      </p:sp>
      <p:sp>
        <p:nvSpPr>
          <p:cNvPr id="179" name="Shape 179"/>
          <p:cNvSpPr txBox="1"/>
          <p:nvPr>
            <p:ph type="ctrTitle"/>
          </p:nvPr>
        </p:nvSpPr>
        <p:spPr>
          <a:xfrm>
            <a:off x="1048416" y="713100"/>
            <a:ext cx="2774400" cy="97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000000"/>
                </a:solidFill>
              </a:rPr>
              <a:t>28%</a:t>
            </a:r>
            <a:r>
              <a:rPr lang="en" sz="6000">
                <a:solidFill>
                  <a:srgbClr val="000000"/>
                </a:solidFill>
              </a:rPr>
              <a:t> </a:t>
            </a:r>
            <a:endParaRPr sz="6000">
              <a:solidFill>
                <a:srgbClr val="000000"/>
              </a:solidFill>
            </a:endParaRP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5966" y="789293"/>
            <a:ext cx="2056700" cy="2060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/>
          <p:nvPr/>
        </p:nvSpPr>
        <p:spPr>
          <a:xfrm>
            <a:off x="3657175" y="352025"/>
            <a:ext cx="1701600" cy="153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7297250" y="352025"/>
            <a:ext cx="929700" cy="153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type="ctrTitle"/>
          </p:nvPr>
        </p:nvSpPr>
        <p:spPr>
          <a:xfrm>
            <a:off x="0" y="2379278"/>
            <a:ext cx="8735400" cy="1446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Получают лучшие продавцы на Розетка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190" name="Shape 190"/>
          <p:cNvSpPr txBox="1"/>
          <p:nvPr>
            <p:ph type="ctrTitle"/>
          </p:nvPr>
        </p:nvSpPr>
        <p:spPr>
          <a:xfrm>
            <a:off x="0" y="1368600"/>
            <a:ext cx="8735400" cy="109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Более 400 </a:t>
            </a:r>
            <a:endParaRPr b="1" sz="4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заказов в день</a:t>
            </a:r>
            <a:endParaRPr b="1" sz="6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ctrTitle"/>
          </p:nvPr>
        </p:nvSpPr>
        <p:spPr>
          <a:xfrm>
            <a:off x="0" y="2501150"/>
            <a:ext cx="8735400" cy="14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Продавцов имеют возможность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расти вместе с нами</a:t>
            </a:r>
            <a:endParaRPr sz="3000"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>
            <p:ph type="ctrTitle"/>
          </p:nvPr>
        </p:nvSpPr>
        <p:spPr>
          <a:xfrm>
            <a:off x="0" y="1535425"/>
            <a:ext cx="8735400" cy="109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/>
              <a:t>Тысячи</a:t>
            </a:r>
            <a:endParaRPr b="1" sz="7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504" y="535576"/>
            <a:ext cx="5780926" cy="22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>
            <p:ph type="ctrTitle"/>
          </p:nvPr>
        </p:nvSpPr>
        <p:spPr>
          <a:xfrm>
            <a:off x="0" y="3254603"/>
            <a:ext cx="8735400" cy="14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Мы очень любим своих клиентов и отстаиваем для них высокое качество сервиса. Но NPS клиентов Маркетплейса выше на 3% в сравнении NPS клиентов, заказы которых Розетка выполнила самостоятельно :)</a:t>
            </a:r>
            <a:endParaRPr sz="2400"/>
          </a:p>
        </p:txBody>
      </p:sp>
      <p:sp>
        <p:nvSpPr>
          <p:cNvPr id="204" name="Shape 204"/>
          <p:cNvSpPr txBox="1"/>
          <p:nvPr/>
        </p:nvSpPr>
        <p:spPr>
          <a:xfrm>
            <a:off x="6904074" y="1038025"/>
            <a:ext cx="7521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AF11"/>
                </a:solidFill>
              </a:rPr>
              <a:t>+3%</a:t>
            </a:r>
            <a:endParaRPr b="1" sz="1800">
              <a:solidFill>
                <a:srgbClr val="00AF11"/>
              </a:solidFill>
            </a:endParaRPr>
          </a:p>
        </p:txBody>
      </p:sp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9493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0" y="1436475"/>
            <a:ext cx="9144000" cy="202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Розетка Маркетплейс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онлайн трамлин </a:t>
            </a:r>
            <a:endParaRPr sz="3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для вашего бизнеса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>
            <p:ph type="ctrTitle"/>
          </p:nvPr>
        </p:nvSpPr>
        <p:spPr>
          <a:xfrm>
            <a:off x="0" y="2501150"/>
            <a:ext cx="8735400" cy="14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Начинающим поставщикам в Интернете 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необходима помощь в маркетинге</a:t>
            </a:r>
            <a:endParaRPr sz="3000"/>
          </a:p>
        </p:txBody>
      </p:sp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5319" y="660875"/>
            <a:ext cx="2501525" cy="16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Shape 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>
            <p:ph type="ctrTitle"/>
          </p:nvPr>
        </p:nvSpPr>
        <p:spPr>
          <a:xfrm>
            <a:off x="2411299" y="383875"/>
            <a:ext cx="5974200" cy="95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Мы предоставляем возможность бесплатного размещения неограниченного кол-ва товаров</a:t>
            </a:r>
            <a:endParaRPr sz="1800"/>
          </a:p>
        </p:txBody>
      </p:sp>
      <p:sp>
        <p:nvSpPr>
          <p:cNvPr id="227" name="Shape 227"/>
          <p:cNvSpPr txBox="1"/>
          <p:nvPr>
            <p:ph type="ctrTitle"/>
          </p:nvPr>
        </p:nvSpPr>
        <p:spPr>
          <a:xfrm>
            <a:off x="2398273" y="1944000"/>
            <a:ext cx="5541900" cy="95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Размер комиссии Розетки существенно меньше доли затрат на маркетинг продавцов в других каналах продаж</a:t>
            </a:r>
            <a:endParaRPr sz="1800"/>
          </a:p>
        </p:txBody>
      </p:sp>
      <p:sp>
        <p:nvSpPr>
          <p:cNvPr id="228" name="Shape 228"/>
          <p:cNvSpPr txBox="1"/>
          <p:nvPr>
            <p:ph type="ctrTitle"/>
          </p:nvPr>
        </p:nvSpPr>
        <p:spPr>
          <a:xfrm>
            <a:off x="2411311" y="3719084"/>
            <a:ext cx="5238900" cy="95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Розетка дает возможность продавцам сфокусироваться на обеспечении идеального сервиса, а генерацию трафика и заказов берет на себя</a:t>
            </a:r>
            <a:endParaRPr sz="1800"/>
          </a:p>
        </p:txBody>
      </p:sp>
      <p:sp>
        <p:nvSpPr>
          <p:cNvPr id="229" name="Shape 229"/>
          <p:cNvSpPr txBox="1"/>
          <p:nvPr/>
        </p:nvSpPr>
        <p:spPr>
          <a:xfrm>
            <a:off x="1331904" y="2252675"/>
            <a:ext cx="4890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AF11"/>
              </a:solidFill>
            </a:endParaRPr>
          </a:p>
        </p:txBody>
      </p:sp>
      <p:pic>
        <p:nvPicPr>
          <p:cNvPr id="230" name="Shape 2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100" y="687984"/>
            <a:ext cx="1225850" cy="529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6639" y="1926722"/>
            <a:ext cx="779272" cy="987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Shape 2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0732" y="3540332"/>
            <a:ext cx="779272" cy="993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Shape 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/>
          <p:nvPr>
            <p:ph type="ctrTitle"/>
          </p:nvPr>
        </p:nvSpPr>
        <p:spPr>
          <a:xfrm>
            <a:off x="0" y="2501150"/>
            <a:ext cx="8735400" cy="14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Бренды и продавцы хотят увеличить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долю знания в своей категории </a:t>
            </a:r>
            <a:endParaRPr sz="3000"/>
          </a:p>
        </p:txBody>
      </p:sp>
      <p:pic>
        <p:nvPicPr>
          <p:cNvPr id="239" name="Shape 2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8225" y="520910"/>
            <a:ext cx="2287548" cy="21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475" y="1030075"/>
            <a:ext cx="4955626" cy="345952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671675" y="4128250"/>
            <a:ext cx="79044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</a:rPr>
              <a:t>Источник: GFK, Исследование онлайн-торговли Украины, октябрь 2017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0" y="129750"/>
            <a:ext cx="87357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Оценка количества интернет-покупателей в Украине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 txBox="1"/>
          <p:nvPr/>
        </p:nvSpPr>
        <p:spPr>
          <a:xfrm>
            <a:off x="3068966" y="2221721"/>
            <a:ext cx="23622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60% населения Украины регулярно пользуются Интернетом </a:t>
            </a: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3187350" y="3224275"/>
            <a:ext cx="2052300" cy="9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Из них 34% осуществляют покупки через Интернет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>
            <p:ph type="ctrTitle"/>
          </p:nvPr>
        </p:nvSpPr>
        <p:spPr>
          <a:xfrm>
            <a:off x="0" y="1591975"/>
            <a:ext cx="8735400" cy="188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Розетка — крупнейший рекламодатель в Украине.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Значительную бюджета на маркетинг мы тратим</a:t>
            </a:r>
            <a:br>
              <a:rPr lang="en" sz="2400"/>
            </a:br>
            <a:r>
              <a:rPr lang="en" sz="2400"/>
              <a:t>на рекламу товаров продавцов Маркетплейса</a:t>
            </a:r>
            <a:endParaRPr sz="2400"/>
          </a:p>
        </p:txBody>
      </p:sp>
      <p:pic>
        <p:nvPicPr>
          <p:cNvPr id="246" name="Shape 2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5630" y="391275"/>
            <a:ext cx="1271350" cy="120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8162" y="3811757"/>
            <a:ext cx="785275" cy="7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Shape 2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9125" y="3846681"/>
            <a:ext cx="1029629" cy="7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Shape 2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5933" y="3846008"/>
            <a:ext cx="962298" cy="7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>
            <p:ph type="ctrTitle"/>
          </p:nvPr>
        </p:nvSpPr>
        <p:spPr>
          <a:xfrm>
            <a:off x="0" y="2501150"/>
            <a:ext cx="8735400" cy="14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Бренды и продавцы хотят получать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обратную связь от клиентов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и рынка в целом</a:t>
            </a:r>
            <a:endParaRPr sz="3000"/>
          </a:p>
        </p:txBody>
      </p:sp>
      <p:pic>
        <p:nvPicPr>
          <p:cNvPr id="256" name="Shape 2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8813" y="421700"/>
            <a:ext cx="2497775" cy="16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>
            <p:ph type="ctrTitle"/>
          </p:nvPr>
        </p:nvSpPr>
        <p:spPr>
          <a:xfrm>
            <a:off x="0" y="1981775"/>
            <a:ext cx="8735400" cy="200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представителей брендов и продавцов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каждый месяц отвечают на </a:t>
            </a:r>
            <a:r>
              <a:rPr lang="en" sz="3000"/>
              <a:t>о</a:t>
            </a:r>
            <a:r>
              <a:rPr lang="en" sz="3000"/>
              <a:t>тзывы </a:t>
            </a:r>
            <a:br>
              <a:rPr lang="en" sz="3000"/>
            </a:br>
            <a:r>
              <a:rPr lang="en" sz="3000"/>
              <a:t>покупателей на Розетке, улучшая </a:t>
            </a:r>
            <a:br>
              <a:rPr lang="en" sz="3000"/>
            </a:br>
            <a:r>
              <a:rPr lang="en" sz="3000"/>
              <a:t>опыт своих клиентов</a:t>
            </a:r>
            <a:endParaRPr sz="3000"/>
          </a:p>
        </p:txBody>
      </p:sp>
      <p:sp>
        <p:nvSpPr>
          <p:cNvPr id="263" name="Shape 263"/>
          <p:cNvSpPr txBox="1"/>
          <p:nvPr>
            <p:ph type="ctrTitle"/>
          </p:nvPr>
        </p:nvSpPr>
        <p:spPr>
          <a:xfrm>
            <a:off x="0" y="925825"/>
            <a:ext cx="8735400" cy="109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Более 3000</a:t>
            </a:r>
            <a:endParaRPr b="1" sz="6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>
            <p:ph type="ctrTitle"/>
          </p:nvPr>
        </p:nvSpPr>
        <p:spPr>
          <a:xfrm>
            <a:off x="0" y="2543575"/>
            <a:ext cx="8735400" cy="14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Опытные продавцы хотят иметь 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возможность масштабировать 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свой бизнес</a:t>
            </a:r>
            <a:endParaRPr sz="3000"/>
          </a:p>
        </p:txBody>
      </p:sp>
      <p:pic>
        <p:nvPicPr>
          <p:cNvPr id="270" name="Shape 2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8963" y="633775"/>
            <a:ext cx="2286075" cy="12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>
            <p:ph type="ctrTitle"/>
          </p:nvPr>
        </p:nvSpPr>
        <p:spPr>
          <a:xfrm>
            <a:off x="0" y="2601950"/>
            <a:ext cx="8735400" cy="184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Мы предоставляем продавцам </a:t>
            </a:r>
            <a:endParaRPr sz="30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современные интерфейсы 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обновления данных</a:t>
            </a:r>
            <a:endParaRPr sz="3000"/>
          </a:p>
        </p:txBody>
      </p:sp>
      <p:sp>
        <p:nvSpPr>
          <p:cNvPr id="277" name="Shape 277"/>
          <p:cNvSpPr/>
          <p:nvPr/>
        </p:nvSpPr>
        <p:spPr>
          <a:xfrm>
            <a:off x="3657175" y="352025"/>
            <a:ext cx="1701600" cy="153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7297250" y="352025"/>
            <a:ext cx="929700" cy="153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Shape 2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307" y="867200"/>
            <a:ext cx="2499125" cy="70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1500" y="710077"/>
            <a:ext cx="2427225" cy="10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ctrTitle"/>
          </p:nvPr>
        </p:nvSpPr>
        <p:spPr>
          <a:xfrm>
            <a:off x="0" y="2501150"/>
            <a:ext cx="8735400" cy="14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Поставщики</a:t>
            </a:r>
            <a:r>
              <a:rPr lang="en" sz="3000"/>
              <a:t> хотят 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инвестировать в маркетинг для</a:t>
            </a:r>
            <a:br>
              <a:rPr lang="en" sz="3000"/>
            </a:br>
            <a:r>
              <a:rPr lang="en" sz="3000"/>
              <a:t>увеличения продаж и доли рынка </a:t>
            </a:r>
            <a:endParaRPr sz="3000"/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Shape 2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6738" y="531200"/>
            <a:ext cx="1870525" cy="15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Shape 2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3425" y="355375"/>
            <a:ext cx="4492274" cy="30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 txBox="1"/>
          <p:nvPr>
            <p:ph type="ctrTitle"/>
          </p:nvPr>
        </p:nvSpPr>
        <p:spPr>
          <a:xfrm>
            <a:off x="1123650" y="4215100"/>
            <a:ext cx="7270500" cy="51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Мы запускаем р</a:t>
            </a:r>
            <a:r>
              <a:rPr lang="en" sz="3000"/>
              <a:t>екламный кабинет продавца   </a:t>
            </a:r>
            <a:endParaRPr sz="3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ctrTitle"/>
          </p:nvPr>
        </p:nvSpPr>
        <p:spPr>
          <a:xfrm>
            <a:off x="0" y="2501150"/>
            <a:ext cx="8735400" cy="14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Каждый бизнес </a:t>
            </a:r>
            <a:r>
              <a:rPr lang="en" sz="3000"/>
              <a:t>хочет</a:t>
            </a:r>
            <a:r>
              <a:rPr lang="en" sz="3000"/>
              <a:t> 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выгодно</a:t>
            </a:r>
            <a:r>
              <a:rPr lang="en" sz="3000"/>
              <a:t> выделяться </a:t>
            </a:r>
            <a:br>
              <a:rPr lang="en" sz="3000"/>
            </a:br>
            <a:r>
              <a:rPr lang="en" sz="3000"/>
              <a:t>среди других</a:t>
            </a:r>
            <a:endParaRPr sz="3000"/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6810" y="535978"/>
            <a:ext cx="1730375" cy="16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ctrTitle"/>
          </p:nvPr>
        </p:nvSpPr>
        <p:spPr>
          <a:xfrm>
            <a:off x="0" y="2310025"/>
            <a:ext cx="8735700" cy="215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На Розетке есть система оценки продавца</a:t>
            </a:r>
            <a:br>
              <a:rPr lang="en" sz="2400"/>
            </a:br>
            <a:r>
              <a:rPr lang="en" sz="2400"/>
              <a:t>и ранжирование в карточке товара в зависимости от этой оценки. Те, кто оказывает более качественный сервис и предлагает лучшие товары, получают возможность продавать больше</a:t>
            </a:r>
            <a:endParaRPr sz="2400"/>
          </a:p>
        </p:txBody>
      </p:sp>
      <p:pic>
        <p:nvPicPr>
          <p:cNvPr id="307" name="Shape 3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/>
          <p:nvPr/>
        </p:nvSpPr>
        <p:spPr>
          <a:xfrm>
            <a:off x="3728875" y="814875"/>
            <a:ext cx="1251600" cy="88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9" name="Shape 3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5863" y="583050"/>
            <a:ext cx="1857625" cy="143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ctrTitle"/>
          </p:nvPr>
        </p:nvSpPr>
        <p:spPr>
          <a:xfrm>
            <a:off x="0" y="365359"/>
            <a:ext cx="8735400" cy="115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Почему же выбирают Розетку?</a:t>
            </a:r>
            <a:endParaRPr sz="3000"/>
          </a:p>
        </p:txBody>
      </p:sp>
      <p:pic>
        <p:nvPicPr>
          <p:cNvPr id="315" name="Shape 3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 txBox="1"/>
          <p:nvPr/>
        </p:nvSpPr>
        <p:spPr>
          <a:xfrm>
            <a:off x="913299" y="2898782"/>
            <a:ext cx="153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Низкая цена</a:t>
            </a:r>
            <a:endParaRPr/>
          </a:p>
        </p:txBody>
      </p:sp>
      <p:sp>
        <p:nvSpPr>
          <p:cNvPr id="317" name="Shape 317"/>
          <p:cNvSpPr txBox="1"/>
          <p:nvPr/>
        </p:nvSpPr>
        <p:spPr>
          <a:xfrm>
            <a:off x="2668075" y="2903180"/>
            <a:ext cx="1537200" cy="11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Широкий </a:t>
            </a:r>
            <a:br>
              <a:rPr lang="en"/>
            </a:br>
            <a:r>
              <a:rPr lang="en"/>
              <a:t>ассортимент</a:t>
            </a:r>
            <a:endParaRPr/>
          </a:p>
        </p:txBody>
      </p:sp>
      <p:sp>
        <p:nvSpPr>
          <p:cNvPr id="318" name="Shape 318"/>
          <p:cNvSpPr txBox="1"/>
          <p:nvPr/>
        </p:nvSpPr>
        <p:spPr>
          <a:xfrm>
            <a:off x="4357675" y="2903182"/>
            <a:ext cx="1537200" cy="11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Позитивный опыт предыдущих покупок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 txBox="1"/>
          <p:nvPr/>
        </p:nvSpPr>
        <p:spPr>
          <a:xfrm>
            <a:off x="6132500" y="2911987"/>
            <a:ext cx="1537200" cy="11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Удобство выбора товара и полезный контент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0" name="Shape 3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1701" y="1926487"/>
            <a:ext cx="960402" cy="88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Shape 3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6013" y="2031357"/>
            <a:ext cx="681325" cy="6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9700" y="2015506"/>
            <a:ext cx="833150" cy="70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26125" y="2090943"/>
            <a:ext cx="549944" cy="55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3201447" y="255725"/>
            <a:ext cx="21069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71% </a:t>
            </a:r>
            <a:r>
              <a:rPr lang="en"/>
              <a:t>Исследуют online</a:t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1561175" y="3184518"/>
            <a:ext cx="19311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31%</a:t>
            </a:r>
            <a:r>
              <a:rPr lang="en"/>
              <a:t> Покупают online</a:t>
            </a: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5111532" y="3257888"/>
            <a:ext cx="1931100" cy="84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41%</a:t>
            </a:r>
            <a:r>
              <a:rPr lang="en"/>
              <a:t> Покупают offline</a:t>
            </a:r>
            <a:endParaRPr/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0" y="3843293"/>
            <a:ext cx="8735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Интернет влияет на любой розничный бизнес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369" y="643400"/>
            <a:ext cx="4637188" cy="27668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3798375" y="4742550"/>
            <a:ext cx="46722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Arial"/>
              <a:buNone/>
            </a:pPr>
            <a:r>
              <a:rPr lang="en" sz="10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Source: Consumer Barometer, Google and TNS, 2018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ctrTitle"/>
          </p:nvPr>
        </p:nvSpPr>
        <p:spPr>
          <a:xfrm>
            <a:off x="0" y="2955401"/>
            <a:ext cx="8735400" cy="14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Лояльность клиентов Розетки — это </a:t>
            </a:r>
            <a:br>
              <a:rPr lang="en" sz="3000">
                <a:solidFill>
                  <a:srgbClr val="000000"/>
                </a:solidFill>
              </a:rPr>
            </a:br>
            <a:r>
              <a:rPr lang="en" sz="3000">
                <a:solidFill>
                  <a:srgbClr val="000000"/>
                </a:solidFill>
              </a:rPr>
              <a:t>результат совместной работы команды</a:t>
            </a:r>
            <a:endParaRPr sz="3000">
              <a:solidFill>
                <a:srgbClr val="00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0000"/>
                </a:solidFill>
              </a:rPr>
              <a:t>Розетки и тысяч продавцов</a:t>
            </a:r>
            <a:endParaRPr sz="3000">
              <a:solidFill>
                <a:srgbClr val="000000"/>
              </a:solidFill>
            </a:endParaRPr>
          </a:p>
        </p:txBody>
      </p:sp>
      <p:pic>
        <p:nvPicPr>
          <p:cNvPr id="329" name="Shape 3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7425" y="618904"/>
            <a:ext cx="1988150" cy="167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ctrTitle"/>
          </p:nvPr>
        </p:nvSpPr>
        <p:spPr>
          <a:xfrm>
            <a:off x="0" y="2628728"/>
            <a:ext cx="8735400" cy="179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Розетка Маркетплейс — это возможность</a:t>
            </a:r>
            <a:br>
              <a:rPr lang="en" sz="3000"/>
            </a:br>
            <a:r>
              <a:rPr lang="en" sz="3000"/>
              <a:t>владельцам брендов и продавцам быть успешными в Интернете</a:t>
            </a:r>
            <a:endParaRPr sz="3000"/>
          </a:p>
        </p:txBody>
      </p:sp>
      <p:pic>
        <p:nvPicPr>
          <p:cNvPr id="336" name="Shape 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6289" y="507875"/>
            <a:ext cx="2297150" cy="1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de_2.jpg"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150" y="0"/>
            <a:ext cx="91561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Shape 3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Shape 3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>
            <p:ph type="ctrTitle"/>
          </p:nvPr>
        </p:nvSpPr>
        <p:spPr>
          <a:xfrm>
            <a:off x="0" y="1418775"/>
            <a:ext cx="9144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Присоединяйтесь к нам!</a:t>
            </a:r>
            <a:endParaRPr sz="36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 rozetka.ua/newseller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descr="new_logo.png" id="350" name="Shape 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4400" y="967488"/>
            <a:ext cx="3015200" cy="75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ctrTitle"/>
          </p:nvPr>
        </p:nvSpPr>
        <p:spPr>
          <a:xfrm>
            <a:off x="-10082" y="2738718"/>
            <a:ext cx="8735400" cy="14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12 000 000 покупателей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посещают Розетку ежемесячно</a:t>
            </a:r>
            <a:endParaRPr sz="3000"/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3140" y="674715"/>
            <a:ext cx="2776150" cy="15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0390" y="976200"/>
            <a:ext cx="2137775" cy="97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>
            <p:ph type="ctrTitle"/>
          </p:nvPr>
        </p:nvSpPr>
        <p:spPr>
          <a:xfrm>
            <a:off x="0" y="2828785"/>
            <a:ext cx="8735400" cy="14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пользователей украинского Интернета</a:t>
            </a:r>
            <a:br>
              <a:rPr lang="en" sz="3000"/>
            </a:br>
            <a:r>
              <a:rPr lang="en" sz="3000"/>
              <a:t>посещают Розетку при исследовании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товаров перед покупкой</a:t>
            </a:r>
            <a:endParaRPr sz="3000"/>
          </a:p>
        </p:txBody>
      </p:sp>
      <p:sp>
        <p:nvSpPr>
          <p:cNvPr id="100" name="Shape 100"/>
          <p:cNvSpPr txBox="1"/>
          <p:nvPr/>
        </p:nvSpPr>
        <p:spPr>
          <a:xfrm>
            <a:off x="3798375" y="4742550"/>
            <a:ext cx="46722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Arial"/>
              <a:buNone/>
            </a:pPr>
            <a:r>
              <a:rPr lang="en" sz="10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Source: TNS, 2018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6175" y="581525"/>
            <a:ext cx="2248400" cy="204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>
            <p:ph type="ctrTitle"/>
          </p:nvPr>
        </p:nvSpPr>
        <p:spPr>
          <a:xfrm>
            <a:off x="4264292" y="1570688"/>
            <a:ext cx="2325900" cy="109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/>
              <a:t>63%</a:t>
            </a:r>
            <a:endParaRPr b="1" sz="6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ctrTitle"/>
          </p:nvPr>
        </p:nvSpPr>
        <p:spPr>
          <a:xfrm>
            <a:off x="2762" y="2803214"/>
            <a:ext cx="8735400" cy="148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пользователь украинского Интернета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начинает с Розетки поиск информации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о товаре перед покупкой</a:t>
            </a:r>
            <a:endParaRPr sz="3000"/>
          </a:p>
        </p:txBody>
      </p:sp>
      <p:sp>
        <p:nvSpPr>
          <p:cNvPr id="109" name="Shape 109"/>
          <p:cNvSpPr txBox="1"/>
          <p:nvPr>
            <p:ph type="ctrTitle"/>
          </p:nvPr>
        </p:nvSpPr>
        <p:spPr>
          <a:xfrm>
            <a:off x="-42075" y="1195007"/>
            <a:ext cx="8735400" cy="109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Каждый пятый</a:t>
            </a:r>
            <a:endParaRPr b="1" sz="6000"/>
          </a:p>
        </p:txBody>
      </p:sp>
      <p:sp>
        <p:nvSpPr>
          <p:cNvPr id="110" name="Shape 110"/>
          <p:cNvSpPr txBox="1"/>
          <p:nvPr/>
        </p:nvSpPr>
        <p:spPr>
          <a:xfrm>
            <a:off x="3798375" y="4742550"/>
            <a:ext cx="4672200" cy="4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Font typeface="Arial"/>
              <a:buNone/>
            </a:pPr>
            <a:r>
              <a:rPr lang="en" sz="10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Source: TNS, 2018</a:t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239575" y="129750"/>
            <a:ext cx="8431500" cy="68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Что влияет на выбор клиентом </a:t>
            </a:r>
            <a:r>
              <a:rPr lang="en" sz="2400"/>
              <a:t>интернет-магазина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595475" y="4499097"/>
            <a:ext cx="79044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999999"/>
                </a:solidFill>
              </a:rPr>
              <a:t>Источник: GFK, Исследование онлайн торговли Украины, октябрь 2017</a:t>
            </a:r>
            <a:endParaRPr sz="1000">
              <a:solidFill>
                <a:srgbClr val="999999"/>
              </a:solidFill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999999"/>
                </a:solidFill>
              </a:rPr>
              <a:t>Что повлияло на ваше решение приобрести товар именно в том интернет-магазине, где вы это сделали?</a:t>
            </a:r>
            <a:endParaRPr sz="1000">
              <a:solidFill>
                <a:srgbClr val="999999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18" name="Shape 118"/>
          <p:cNvSpPr txBox="1"/>
          <p:nvPr/>
        </p:nvSpPr>
        <p:spPr>
          <a:xfrm>
            <a:off x="935092" y="989451"/>
            <a:ext cx="23280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Предложение самой низкой цены</a:t>
            </a:r>
            <a:endParaRPr sz="900"/>
          </a:p>
        </p:txBody>
      </p:sp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4100" y="968850"/>
            <a:ext cx="4626630" cy="341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771592" y="1423449"/>
            <a:ext cx="24915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Позитивный опыт предыдущих покупок</a:t>
            </a:r>
            <a:endParaRPr sz="900"/>
          </a:p>
        </p:txBody>
      </p:sp>
      <p:sp>
        <p:nvSpPr>
          <p:cNvPr id="121" name="Shape 121"/>
          <p:cNvSpPr txBox="1"/>
          <p:nvPr/>
        </p:nvSpPr>
        <p:spPr>
          <a:xfrm>
            <a:off x="627592" y="1843050"/>
            <a:ext cx="26355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Наличие нужного товара на сайте</a:t>
            </a:r>
            <a:endParaRPr sz="900"/>
          </a:p>
        </p:txBody>
      </p:sp>
      <p:sp>
        <p:nvSpPr>
          <p:cNvPr id="122" name="Shape 122"/>
          <p:cNvSpPr txBox="1"/>
          <p:nvPr/>
        </p:nvSpPr>
        <p:spPr>
          <a:xfrm>
            <a:off x="675592" y="2283875"/>
            <a:ext cx="25875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Возможность осуществить оплату картой</a:t>
            </a:r>
            <a:endParaRPr sz="900"/>
          </a:p>
        </p:txBody>
      </p:sp>
      <p:sp>
        <p:nvSpPr>
          <p:cNvPr id="123" name="Shape 123"/>
          <p:cNvSpPr txBox="1"/>
          <p:nvPr/>
        </p:nvSpPr>
        <p:spPr>
          <a:xfrm>
            <a:off x="268492" y="2724739"/>
            <a:ext cx="2994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Хороший дизайн и простота навигации по сайту</a:t>
            </a:r>
            <a:endParaRPr sz="900"/>
          </a:p>
        </p:txBody>
      </p:sp>
      <p:sp>
        <p:nvSpPr>
          <p:cNvPr id="124" name="Shape 124"/>
          <p:cNvSpPr txBox="1"/>
          <p:nvPr/>
        </p:nvSpPr>
        <p:spPr>
          <a:xfrm>
            <a:off x="268492" y="3159300"/>
            <a:ext cx="2994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Положительные отзывы о сайте в интернете</a:t>
            </a:r>
            <a:endParaRPr sz="900"/>
          </a:p>
        </p:txBody>
      </p:sp>
      <p:sp>
        <p:nvSpPr>
          <p:cNvPr id="125" name="Shape 125"/>
          <p:cNvSpPr txBox="1"/>
          <p:nvPr/>
        </p:nvSpPr>
        <p:spPr>
          <a:xfrm>
            <a:off x="268492" y="3597866"/>
            <a:ext cx="29946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Сайт рекомендовали родственники или знакомые</a:t>
            </a:r>
            <a:endParaRPr sz="900"/>
          </a:p>
        </p:txBody>
      </p:sp>
      <p:sp>
        <p:nvSpPr>
          <p:cNvPr id="126" name="Shape 126"/>
          <p:cNvSpPr txBox="1"/>
          <p:nvPr/>
        </p:nvSpPr>
        <p:spPr>
          <a:xfrm>
            <a:off x="935092" y="4055349"/>
            <a:ext cx="2328000" cy="3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Возможность купить товары в кредит</a:t>
            </a:r>
            <a:endParaRPr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ctrTitle"/>
          </p:nvPr>
        </p:nvSpPr>
        <p:spPr>
          <a:xfrm>
            <a:off x="0" y="365348"/>
            <a:ext cx="8735400" cy="100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Мы стремимся держать 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высокую планку качества сервиса</a:t>
            </a:r>
            <a:endParaRPr sz="3000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5476" y="0"/>
            <a:ext cx="4085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154875" y="4426875"/>
            <a:ext cx="8497500" cy="6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</a:rPr>
              <a:t>Источник: TNS, Трекинг здоровья бренда Rozetka, март 2018</a:t>
            </a:r>
            <a:endParaRPr sz="1000">
              <a:solidFill>
                <a:srgbClr val="B7B7B7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B7B7B7"/>
                </a:solidFill>
              </a:rPr>
              <a:t>Насколько вероятно, что Вы порекомендуете сделать покупку в следующих Интернет-магазинах своим друзьям, родственникам. </a:t>
            </a:r>
            <a:br>
              <a:rPr lang="en" sz="1000">
                <a:solidFill>
                  <a:srgbClr val="B7B7B7"/>
                </a:solidFill>
              </a:rPr>
            </a:br>
            <a:r>
              <a:rPr lang="en" sz="1000">
                <a:solidFill>
                  <a:srgbClr val="B7B7B7"/>
                </a:solidFill>
              </a:rPr>
              <a:t>Дайте, пожалуйста, оценку по 10-балльной шкале, где 1 - точно не порекомендую, а 10 - точно порекомендую?</a:t>
            </a:r>
            <a:endParaRPr sz="1000"/>
          </a:p>
        </p:txBody>
      </p:sp>
      <p:sp>
        <p:nvSpPr>
          <p:cNvPr id="134" name="Shape 134"/>
          <p:cNvSpPr txBox="1"/>
          <p:nvPr/>
        </p:nvSpPr>
        <p:spPr>
          <a:xfrm>
            <a:off x="1430763" y="1453521"/>
            <a:ext cx="981900" cy="26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OLX</a:t>
            </a:r>
            <a:endParaRPr sz="800"/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AF11"/>
                </a:solidFill>
              </a:rPr>
              <a:t>Rozetka</a:t>
            </a:r>
            <a:endParaRPr b="1" sz="900">
              <a:solidFill>
                <a:srgbClr val="00AF1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Aliexpress</a:t>
            </a:r>
            <a:endParaRPr sz="800"/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Prom.ua</a:t>
            </a:r>
            <a:endParaRPr sz="800"/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Comfy</a:t>
            </a:r>
            <a:endParaRPr sz="800"/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Allo</a:t>
            </a:r>
            <a:endParaRPr sz="800"/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Modnakasta</a:t>
            </a:r>
            <a:endParaRPr sz="800"/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Foxtrot</a:t>
            </a:r>
            <a:endParaRPr sz="800"/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Citrus</a:t>
            </a:r>
            <a:endParaRPr sz="800"/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Leboutique</a:t>
            </a:r>
            <a:endParaRPr sz="800"/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LAmoda</a:t>
            </a:r>
            <a:endParaRPr sz="800"/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Eldorado</a:t>
            </a:r>
            <a:endParaRPr sz="800"/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Moyo</a:t>
            </a:r>
            <a:endParaRPr sz="800"/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Aukro / Bigl</a:t>
            </a:r>
            <a:endParaRPr sz="800"/>
          </a:p>
        </p:txBody>
      </p:sp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0290" y="1518098"/>
            <a:ext cx="4735196" cy="257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3265" y="4144314"/>
            <a:ext cx="108575" cy="1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1485" y="4144314"/>
            <a:ext cx="108575" cy="1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1096" y="4147847"/>
            <a:ext cx="108575" cy="1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3590862" y="4055507"/>
            <a:ext cx="3585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1-4</a:t>
            </a:r>
            <a:endParaRPr/>
          </a:p>
        </p:txBody>
      </p:sp>
      <p:sp>
        <p:nvSpPr>
          <p:cNvPr id="140" name="Shape 140"/>
          <p:cNvSpPr txBox="1"/>
          <p:nvPr/>
        </p:nvSpPr>
        <p:spPr>
          <a:xfrm>
            <a:off x="4218742" y="4054571"/>
            <a:ext cx="3585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5-6</a:t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4842746" y="4054565"/>
            <a:ext cx="521100" cy="3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7-10</a:t>
            </a: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6228575" y="1531496"/>
            <a:ext cx="981900" cy="257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8">
            <a:alphaModFix amt="22000"/>
          </a:blip>
          <a:stretch>
            <a:fillRect/>
          </a:stretch>
        </p:blipFill>
        <p:spPr>
          <a:xfrm>
            <a:off x="6303131" y="1507215"/>
            <a:ext cx="868950" cy="257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6526448" y="1453515"/>
            <a:ext cx="358500" cy="26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7,7</a:t>
            </a:r>
            <a:endParaRPr b="1" sz="800"/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00AF11"/>
                </a:solidFill>
              </a:rPr>
              <a:t>8,1</a:t>
            </a:r>
            <a:endParaRPr b="1" sz="800">
              <a:solidFill>
                <a:srgbClr val="00AF1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8,1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7,8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7,4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7,5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7,6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7,2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7,1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7,4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7,2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7,1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dk1"/>
                </a:solidFill>
              </a:rPr>
              <a:t>6,5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>
                <a:solidFill>
                  <a:schemeClr val="dk1"/>
                </a:solidFill>
              </a:rPr>
              <a:t>7,0</a:t>
            </a:r>
            <a:endParaRPr b="1" sz="800">
              <a:solidFill>
                <a:schemeClr val="dk1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45" name="Shape 145"/>
          <p:cNvSpPr/>
          <p:nvPr/>
        </p:nvSpPr>
        <p:spPr>
          <a:xfrm>
            <a:off x="1975250" y="1505890"/>
            <a:ext cx="5311200" cy="182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/>
        </p:nvSpPr>
        <p:spPr>
          <a:xfrm>
            <a:off x="6142967" y="1427593"/>
            <a:ext cx="1143600" cy="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Средняя оценка</a:t>
            </a:r>
            <a:endParaRPr b="1"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4800"/>
              <a:t>Хватит</a:t>
            </a:r>
            <a:r>
              <a:rPr lang="en"/>
              <a:t> </a:t>
            </a:r>
            <a:r>
              <a:rPr b="1" lang="en" sz="4800"/>
              <a:t>хвастаться</a:t>
            </a:r>
            <a:r>
              <a:rPr lang="en"/>
              <a:t>!</a:t>
            </a:r>
            <a:endParaRPr/>
          </a:p>
        </p:txBody>
      </p:sp>
      <p:sp>
        <p:nvSpPr>
          <p:cNvPr id="152" name="Shape 15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