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bold.fntdata"/><Relationship Id="rId6" Type="http://schemas.openxmlformats.org/officeDocument/2006/relationships/slide" Target="slides/slide2.xml"/><Relationship Id="rId18" Type="http://schemas.openxmlformats.org/officeDocument/2006/relationships/font" Target="fonts/Robo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Презентуйте интерфейс и подробно расскажите обо всех иконках и кнопках (как правило они интуитивно понятны) = сделать картинку СРМ привычной для глаз. Покажите, что все иконки при наведении на них курсора дают подсказки и т.д.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показывайте им КАК это проявляется в программе, так как менеджеры будут зацикленны на последовательности Ваших действий, а не на том что Вы хотите показать = просто выведите на экран примеры таких сообщений.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Например: у менеджер штрафные санкции если они выписывают клиенту товар не с того склада или не на ту организацию или забывают применить обязательную акцию.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Напр. Раньше нужно было каждый раз при формировании счета вручную добавлять информацию о клиенте – автоматом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Напр. Выводить динамика покупок клиента в виде графика – визуально сразу видно и этим можно оперировать в разговоре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Напр. Одним кликом Вы…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Продемонстрируйте это в онлайн режиме на экране – ВЫБЕРИТЕ ПРОСТОЕ и НЕ СЛОЖНОЕ (на 3-4 клика или с хорошей визуализацией)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16.png"/><Relationship Id="rId5" Type="http://schemas.openxmlformats.org/officeDocument/2006/relationships/image" Target="../media/image20.gif"/><Relationship Id="rId6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9.jp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38671"/>
            <a:ext cx="12192000" cy="456348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685800" y="228600"/>
            <a:ext cx="1088967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Практика против теории: как внедряется CRM и как это влияет на сотрудников и компанию</a:t>
            </a: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1527464" y="1615451"/>
            <a:ext cx="88634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Как внедрить CRM, максимально </a:t>
            </a:r>
            <a:r>
              <a:rPr b="1" i="0" lang="ru-RU" sz="2800" u="none" cap="none" strike="noStrik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влюбляя</a:t>
            </a:r>
            <a:r>
              <a:rPr b="1" i="0" lang="ru-RU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в него </a:t>
            </a:r>
            <a:r>
              <a:rPr b="1" i="0" lang="ru-RU" sz="2800" u="none" cap="none" strike="noStrik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сотрудников</a:t>
            </a:r>
            <a:endParaRPr b="1" sz="2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838200" y="365126"/>
            <a:ext cx="10515600" cy="632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Влюбляем в СRМ менеджера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962025" y="1058513"/>
            <a:ext cx="10706100" cy="2513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Цель: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Дать поддержку и помощь в любой момент и в любой ситуации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достичь: 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Дайте человека к которому можно обращаться по любым вопросам работы в CRM, создайте чат онлайн поддержки для менеджеров и сделайте подробную инструкцию пользователя со скриншотами и описанием всех этапов работы в СРМ.</a:t>
            </a:r>
            <a:endParaRPr/>
          </a:p>
          <a:p>
            <a:pPr indent="0" lvl="0" marL="0" marR="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355922" y="2073482"/>
            <a:ext cx="3930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450" y="3734210"/>
            <a:ext cx="4257674" cy="239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6047" y="3571875"/>
            <a:ext cx="2203453" cy="2705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ÐÐ°ÑÑÐ¸Ð½ÐºÐ¸ Ð¿Ð¾ Ð·Ð°Ð¿ÑÐ¾ÑÑ ÑÐ°Ñ" id="196" name="Shape 1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01703" y="3734210"/>
            <a:ext cx="2098675" cy="19237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ÐÐ°ÑÑÐ¸Ð½ÐºÐ¸ Ð¿Ð¾ Ð·Ð°Ð¿ÑÐ¾ÑÑ ÑÐ°Ñ" id="197" name="Shape 1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76739" y="5156896"/>
            <a:ext cx="3748602" cy="1002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838200" y="365125"/>
            <a:ext cx="10515600" cy="7060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Фактор, который решает ВСЕ</a:t>
            </a:r>
            <a:br>
              <a:rPr b="1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(а если не ВСЕ, то многое)</a:t>
            </a:r>
            <a:endParaRPr b="1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838200" y="1175657"/>
            <a:ext cx="10515600" cy="5001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Мотивация в зависимости от нужных </a:t>
            </a: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Вам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данных в СРМ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Пересмотреть KPI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(включаем показатели CRM)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164" y="2631659"/>
            <a:ext cx="4970066" cy="283395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6608617" y="1758823"/>
            <a:ext cx="4416137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Расшифровываем «планы CRM»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(меняем показатели от Ваших целей и уровня работы сотрудников CRM)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0230" y="3051485"/>
            <a:ext cx="6787861" cy="137111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353290" y="5530632"/>
            <a:ext cx="66397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Не присваивайте показателю «Выполнение планов по CRM» низкий вес – это  его обесценивает 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838200" y="1575089"/>
            <a:ext cx="5414962" cy="5106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Контроль: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Своевременным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Системный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обратной связью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Всеохватывающим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Персонализированный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 txBox="1"/>
          <p:nvPr>
            <p:ph type="title"/>
          </p:nvPr>
        </p:nvSpPr>
        <p:spPr>
          <a:xfrm>
            <a:off x="838200" y="365125"/>
            <a:ext cx="10515600" cy="705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Фактор, который решает ВСЕ </a:t>
            </a:r>
            <a:br>
              <a:rPr b="1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3237" y="1336964"/>
            <a:ext cx="4014788" cy="3948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838200" y="365126"/>
            <a:ext cx="10515600" cy="815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0" name="Shape 220"/>
          <p:cNvGrpSpPr/>
          <p:nvPr/>
        </p:nvGrpSpPr>
        <p:grpSpPr>
          <a:xfrm>
            <a:off x="1108366" y="1366981"/>
            <a:ext cx="10335485" cy="4422054"/>
            <a:chOff x="2" y="0"/>
            <a:chExt cx="10335485" cy="4422054"/>
          </a:xfrm>
        </p:grpSpPr>
        <p:sp>
          <p:nvSpPr>
            <p:cNvPr id="221" name="Shape 221"/>
            <p:cNvSpPr/>
            <p:nvPr/>
          </p:nvSpPr>
          <p:spPr>
            <a:xfrm>
              <a:off x="2" y="0"/>
              <a:ext cx="10335485" cy="4422054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E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5172" y="1326616"/>
              <a:ext cx="2487986" cy="1768821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91519" y="1412963"/>
              <a:ext cx="2315292" cy="1596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Правильно представить 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2617558" y="1326616"/>
              <a:ext cx="2487986" cy="1768821"/>
            </a:xfrm>
            <a:prstGeom prst="roundRect">
              <a:avLst>
                <a:gd fmla="val 16667" name="adj"/>
              </a:avLst>
            </a:prstGeom>
            <a:solidFill>
              <a:srgbClr val="51EB1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Shape 225"/>
            <p:cNvSpPr txBox="1"/>
            <p:nvPr/>
          </p:nvSpPr>
          <p:spPr>
            <a:xfrm>
              <a:off x="2703905" y="1412963"/>
              <a:ext cx="2315292" cy="1596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Правильно распределить нагрузку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5229945" y="1326616"/>
              <a:ext cx="2487986" cy="1768821"/>
            </a:xfrm>
            <a:prstGeom prst="roundRect">
              <a:avLst>
                <a:gd fmla="val 16667" name="adj"/>
              </a:avLst>
            </a:prstGeom>
            <a:solidFill>
              <a:srgbClr val="2CD79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5316292" y="1412963"/>
              <a:ext cx="2315292" cy="1596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Правильно выстроить мотивацию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7842331" y="1326616"/>
              <a:ext cx="2487986" cy="1768821"/>
            </a:xfrm>
            <a:prstGeom prst="roundRect">
              <a:avLst>
                <a:gd fmla="val 16667" name="adj"/>
              </a:avLst>
            </a:prstGeom>
            <a:solidFill>
              <a:srgbClr val="4371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7928678" y="1412963"/>
              <a:ext cx="2315292" cy="1596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Правильно давать обратную связь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ÐÐ°ÑÑÐ¸Ð½ÐºÐ¸ Ð¿Ð¾ Ð·Ð°Ð¿ÑÐ¾ÑÑ Ð¸ÑÐ¾Ð³" id="230" name="Shape 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935" y="-48924"/>
            <a:ext cx="1832857" cy="1644073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>
            <a:off x="2302601" y="511502"/>
            <a:ext cx="88634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Как внедрить CRM, максимально </a:t>
            </a:r>
            <a:r>
              <a:rPr b="1" lang="ru-RU" sz="2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влюбляя</a:t>
            </a:r>
            <a:r>
              <a:rPr b="1"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в него </a:t>
            </a:r>
            <a:r>
              <a:rPr b="1" lang="ru-RU" sz="2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сотрудников</a:t>
            </a:r>
            <a:endParaRPr b="1" sz="2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80025" y="291102"/>
            <a:ext cx="4395651" cy="1254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b="1" i="0" lang="ru-RU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видит в CRM Компания</a:t>
            </a:r>
            <a:endParaRPr b="1" i="0" sz="4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ÐÐ°ÑÑÐ¸Ð½ÐºÐ¸ Ð¿Ð¾ Ð·Ð°Ð¿ÑÐ¾ÑÑ Ð³Ð¾Ð¼ÐµÑ ÑÐ¸Ð¼Ð¿ÑÐ¾Ð½" id="97" name="Shape 9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690" y="2408464"/>
            <a:ext cx="3614057" cy="3614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5010" y="1280160"/>
            <a:ext cx="6526019" cy="47423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6265527" y="291102"/>
            <a:ext cx="4395651" cy="1254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</a:pPr>
            <a:r>
              <a:rPr b="1" lang="ru-RU" sz="42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видят в CRM менеджеры</a:t>
            </a:r>
            <a:endParaRPr b="1" sz="42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838200" y="365126"/>
            <a:ext cx="10515600" cy="679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Структура ПРАВИЛЬНОГО представления CRM сотрудникам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838201" y="1127413"/>
            <a:ext cx="7581034" cy="5179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Цель: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Снять страх перед неизвестным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достичь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Сделайте </a:t>
            </a:r>
            <a:r>
              <a:rPr b="0" i="0" lang="ru-RU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живую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презентацию функционала программы для всех менеджеров.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работают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рассылки, инструкции, видео ролики и все что нужно читать или смотреть самостоятельно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141112" y="2196872"/>
            <a:ext cx="42086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/>
          </a:p>
        </p:txBody>
      </p:sp>
      <p:pic>
        <p:nvPicPr>
          <p:cNvPr descr="ÐÐ¾ÑÐ¾Ð¶ÐµÐµ Ð¸Ð·Ð¾Ð±ÑÐ°Ð¶ÐµÐ½Ð¸Ðµ"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4300" y="4140817"/>
            <a:ext cx="3832544" cy="255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53000" y="2489260"/>
            <a:ext cx="3182533" cy="420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300" y="1498368"/>
            <a:ext cx="5056951" cy="243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4007818"/>
            <a:ext cx="4831320" cy="258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45720" y="3158756"/>
            <a:ext cx="5476875" cy="3423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69869" y="1618362"/>
            <a:ext cx="4937912" cy="169659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>
            <p:ph type="title"/>
          </p:nvPr>
        </p:nvSpPr>
        <p:spPr>
          <a:xfrm>
            <a:off x="876300" y="61619"/>
            <a:ext cx="10515600" cy="622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Структура ПРАВИЛЬНОГО представления CRM сотрудникам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800101" y="683630"/>
            <a:ext cx="1042249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Покажите как выглядит стартовая страница и сделайте ее для менеджеров привычной.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141112" y="2196872"/>
            <a:ext cx="42086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838200" y="365125"/>
            <a:ext cx="10515600" cy="622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Структура ПРАВИЛЬНОГО представления CRM сотрудникам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38200" y="987136"/>
            <a:ext cx="10515600" cy="5189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Покажите как убрать ненужные окна и настроить интерфейс под себя, как сделать максимально удобный рабочий стол.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5577" y="2044521"/>
            <a:ext cx="4416134" cy="3458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ÐÐ¾ÑÐ¾Ð¶ÐµÐµ Ð¸Ð·Ð¾Ð±ÑÐ°Ð¶ÐµÐ½Ð¸Ðµ" id="128" name="Shape 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7936" y="2044521"/>
            <a:ext cx="5116849" cy="357303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141112" y="2196872"/>
            <a:ext cx="42086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3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838200" y="365126"/>
            <a:ext cx="10515600" cy="653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Структура ПРАВИЛЬНОГО представления CRM сотрудникам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838200" y="1098261"/>
            <a:ext cx="7019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b="1" i="0" lang="ru-RU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Цель:</a:t>
            </a:r>
            <a:r>
              <a:rPr b="0" i="0" lang="ru-RU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Снять страх совершить ошибку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b="1" i="0" lang="ru-RU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достичь:</a:t>
            </a:r>
            <a:endParaRPr/>
          </a:p>
          <a:p>
            <a:pPr indent="0" lvl="0" marL="0" marR="0" rtl="0"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b="0" i="0" lang="ru-RU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Объясните и покажите им, что в программе можно смело делать/нажимать что угодно, ходить куда угодно, проверять и изучать все функции и не бояться ошибок = программа выдаст системное сообщение, не даст сделать ошибку, не пропустит сделку. Покажите скрины из программы.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b="1" i="0" lang="ru-RU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работает: </a:t>
            </a:r>
            <a:endParaRPr/>
          </a:p>
          <a:p>
            <a:pPr indent="0" lvl="0" marL="0" marR="0" rtl="0"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b="0" i="0" lang="ru-RU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Искусственный вызов ошибки в программе, особенно если это путь в более чем 5-7 кликов. менеджеры будут следить за последовательностью Ваших действий, а не том ЧТО именно Вы хотите показать.</a:t>
            </a:r>
            <a:endParaRPr b="0" i="0" sz="23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ÐÐ°ÑÑÐ¸Ð½ÐºÐ¸ Ð¿Ð¾ Ð·Ð°Ð¿ÑÐ¾ÑÑ Ð¾ÑÐ¸Ð±ÐºÐ°"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30" y="1018310"/>
            <a:ext cx="3879820" cy="1939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1517" y="3184872"/>
            <a:ext cx="3769333" cy="253302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141112" y="2196872"/>
            <a:ext cx="42086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4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838200" y="365125"/>
            <a:ext cx="10515600" cy="871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Структура ПРАВИЛЬНОГО представления CRM сотрудникам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971551" y="1236519"/>
            <a:ext cx="10382250" cy="2116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Цель: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Снять страх перемен.</a:t>
            </a:r>
            <a:endParaRPr/>
          </a:p>
          <a:p>
            <a:pPr indent="0" lvl="0" marL="0" marR="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достичь:</a:t>
            </a:r>
            <a:endParaRPr/>
          </a:p>
          <a:p>
            <a:pPr indent="0" lvl="0" marL="0" marR="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Ставьте задачи по работе в СРМ от простого к сложному. Не презентуйте сразу весь функционал, разделите его на несколько уровней и осваивайте его постепенно.</a:t>
            </a:r>
            <a:endParaRPr/>
          </a:p>
          <a:p>
            <a:pPr indent="0" lvl="0" marL="0" marR="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" name="Shape 147"/>
          <p:cNvGrpSpPr/>
          <p:nvPr/>
        </p:nvGrpSpPr>
        <p:grpSpPr>
          <a:xfrm>
            <a:off x="1305791" y="3291366"/>
            <a:ext cx="10494106" cy="1715279"/>
            <a:chOff x="15422" y="9136"/>
            <a:chExt cx="10494106" cy="1715279"/>
          </a:xfrm>
        </p:grpSpPr>
        <p:sp>
          <p:nvSpPr>
            <p:cNvPr id="148" name="Shape 148"/>
            <p:cNvSpPr/>
            <p:nvPr/>
          </p:nvSpPr>
          <p:spPr>
            <a:xfrm>
              <a:off x="15422" y="9136"/>
              <a:ext cx="1686706" cy="1686706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 txBox="1"/>
            <p:nvPr/>
          </p:nvSpPr>
          <p:spPr>
            <a:xfrm>
              <a:off x="262434" y="256148"/>
              <a:ext cx="1192682" cy="1192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Вся история клиента в CRM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4763354" y="316520"/>
              <a:ext cx="978289" cy="978289"/>
            </a:xfrm>
            <a:prstGeom prst="mathPlus">
              <a:avLst>
                <a:gd fmla="val 23520" name="adj1"/>
              </a:avLst>
            </a:prstGeom>
            <a:solidFill>
              <a:srgbClr val="4372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 txBox="1"/>
            <p:nvPr/>
          </p:nvSpPr>
          <p:spPr>
            <a:xfrm>
              <a:off x="4893026" y="690618"/>
              <a:ext cx="718945" cy="230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2944988" y="37709"/>
              <a:ext cx="1686706" cy="1686706"/>
            </a:xfrm>
            <a:prstGeom prst="ellipse">
              <a:avLst/>
            </a:prstGeom>
            <a:solidFill>
              <a:srgbClr val="43BCB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 txBox="1"/>
            <p:nvPr/>
          </p:nvSpPr>
          <p:spPr>
            <a:xfrm>
              <a:off x="3192000" y="284721"/>
              <a:ext cx="1192682" cy="1192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Создать карту клиента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7810333" y="374376"/>
              <a:ext cx="978289" cy="978289"/>
            </a:xfrm>
            <a:prstGeom prst="mathPlus">
              <a:avLst>
                <a:gd fmla="val 23520" name="adj1"/>
              </a:avLst>
            </a:prstGeom>
            <a:solidFill>
              <a:srgbClr val="44B7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7940005" y="748474"/>
              <a:ext cx="718945" cy="230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5883905" y="37709"/>
              <a:ext cx="1686706" cy="1686706"/>
            </a:xfrm>
            <a:prstGeom prst="ellipse">
              <a:avLst/>
            </a:prstGeom>
            <a:solidFill>
              <a:srgbClr val="45B36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6130917" y="284721"/>
              <a:ext cx="1192682" cy="1192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Заполнить карту клиента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1754444" y="449069"/>
              <a:ext cx="978289" cy="978289"/>
            </a:xfrm>
            <a:prstGeom prst="mathEqual">
              <a:avLst>
                <a:gd fmla="val 23520" name="adj1"/>
                <a:gd fmla="val 11760" name="adj2"/>
              </a:avLst>
            </a:prstGeom>
            <a:solidFill>
              <a:srgbClr val="6FA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Shape 159"/>
            <p:cNvSpPr txBox="1"/>
            <p:nvPr/>
          </p:nvSpPr>
          <p:spPr>
            <a:xfrm>
              <a:off x="1884116" y="650597"/>
              <a:ext cx="718945" cy="575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8822822" y="37709"/>
              <a:ext cx="1686706" cy="1686706"/>
            </a:xfrm>
            <a:prstGeom prst="ellipse">
              <a:avLst/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 txBox="1"/>
            <p:nvPr/>
          </p:nvSpPr>
          <p:spPr>
            <a:xfrm>
              <a:off x="9069834" y="284721"/>
              <a:ext cx="1192682" cy="1192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Фиксировать все действия с клиентом: звонки, встречи, сделки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Shape 162"/>
          <p:cNvSpPr/>
          <p:nvPr/>
        </p:nvSpPr>
        <p:spPr>
          <a:xfrm>
            <a:off x="971551" y="5520173"/>
            <a:ext cx="1064894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переходите и не усложняйте пока эти навыки не доведутся до автоматизма.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Главное правило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не дайте слушателям сбить Вас с последовательности изложения во время презентации и не отвечайте сразу на сложные вопросы.</a:t>
            </a: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141112" y="2196872"/>
            <a:ext cx="42086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838200" y="62142"/>
            <a:ext cx="10515600" cy="871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Структура ПРАВИЛЬНОГО представления CRM сотрудникам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1162051" y="933535"/>
            <a:ext cx="10191750" cy="5309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Цель: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Понять КАК думает программа.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достичь: 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Показать откуда в программе берутся данные и куда и как они потом подтягиваются. Объяснить как человеческий фактор влияет на корректность работы CRM системы.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247" y="3581400"/>
            <a:ext cx="5561773" cy="296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1972" y="3715400"/>
            <a:ext cx="5586845" cy="314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/>
          <p:nvPr/>
        </p:nvSpPr>
        <p:spPr>
          <a:xfrm>
            <a:off x="8857129" y="5513294"/>
            <a:ext cx="147918" cy="8068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810435" y="4235824"/>
            <a:ext cx="493059" cy="103094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Shape 175"/>
          <p:cNvCxnSpPr/>
          <p:nvPr/>
        </p:nvCxnSpPr>
        <p:spPr>
          <a:xfrm>
            <a:off x="3303494" y="4338918"/>
            <a:ext cx="5478556" cy="1174376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6" name="Shape 176"/>
          <p:cNvSpPr/>
          <p:nvPr/>
        </p:nvSpPr>
        <p:spPr>
          <a:xfrm>
            <a:off x="141112" y="2196872"/>
            <a:ext cx="42086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6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Влюбляем в СRМ менеджера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1057275" y="932330"/>
            <a:ext cx="10296525" cy="2543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9894" lvl="0" marL="51435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0"/>
              <a:buFont typeface="Arial"/>
              <a:buNone/>
            </a:pPr>
            <a:r>
              <a:t/>
            </a:r>
            <a:endParaRPr b="0" i="0" sz="1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2"/>
              <a:buFont typeface="Arial"/>
              <a:buNone/>
            </a:pPr>
            <a:r>
              <a:rPr b="1" i="0" lang="ru-RU" sz="28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</a:t>
            </a:r>
            <a:r>
              <a:rPr b="1" i="0" lang="ru-RU" sz="2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ru-RU" sz="2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Показать  </a:t>
            </a:r>
            <a:r>
              <a:rPr b="0" i="0" lang="ru-RU" sz="28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актуальные </a:t>
            </a:r>
            <a:r>
              <a:rPr b="0" i="0" lang="ru-RU" sz="2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преимущества и «фишки» программы</a:t>
            </a:r>
            <a:endParaRPr b="0" i="0" sz="2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None/>
            </a:pPr>
            <a:r>
              <a:rPr b="1" i="0" lang="ru-RU" sz="2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достичь: </a:t>
            </a:r>
            <a:r>
              <a:rPr b="0" i="0" lang="ru-RU" sz="13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ru-RU" sz="24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Сделайте сравнительные характеристики программ с акцентам на преимущества. Покажите выгоды работы с программой: автоматические напоминания, удобная визуализация (графики, диаграммы), возможность планируемой автоматической рассылки, вся история контактов с клиентом и т.д.</a:t>
            </a:r>
            <a:endParaRPr b="0" i="0" sz="1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101" y="3474007"/>
            <a:ext cx="5389418" cy="2992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ÐÐ¾ÑÐ¾Ð¶ÐµÐµ Ð¸Ð·Ð¾Ð±ÑÐ°Ð¶ÐµÐ½Ð¸Ðµ" id="185" name="Shape 1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975" y="3493435"/>
            <a:ext cx="4972050" cy="30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>
            <a:off x="365447" y="2092462"/>
            <a:ext cx="3930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